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452" r:id="rId2"/>
    <p:sldId id="453" r:id="rId3"/>
    <p:sldId id="458" r:id="rId4"/>
    <p:sldId id="412" r:id="rId5"/>
    <p:sldId id="463" r:id="rId6"/>
    <p:sldId id="419" r:id="rId7"/>
    <p:sldId id="420" r:id="rId8"/>
    <p:sldId id="471" r:id="rId9"/>
    <p:sldId id="486" r:id="rId10"/>
    <p:sldId id="474" r:id="rId11"/>
    <p:sldId id="444" r:id="rId12"/>
    <p:sldId id="392" r:id="rId13"/>
    <p:sldId id="476" r:id="rId14"/>
    <p:sldId id="475" r:id="rId15"/>
    <p:sldId id="465" r:id="rId16"/>
    <p:sldId id="466" r:id="rId17"/>
    <p:sldId id="467" r:id="rId18"/>
    <p:sldId id="473" r:id="rId19"/>
    <p:sldId id="439" r:id="rId20"/>
    <p:sldId id="477" r:id="rId21"/>
    <p:sldId id="478" r:id="rId22"/>
    <p:sldId id="479" r:id="rId23"/>
    <p:sldId id="485" r:id="rId24"/>
    <p:sldId id="482" r:id="rId25"/>
    <p:sldId id="481" r:id="rId26"/>
    <p:sldId id="483" r:id="rId27"/>
  </p:sldIdLst>
  <p:sldSz cx="9144000" cy="6858000" type="screen4x3"/>
  <p:notesSz cx="6797675" cy="9928225"/>
  <p:defaultTextStyle>
    <a:defPPr>
      <a:defRPr lang="sv-SE"/>
    </a:defPPr>
    <a:lvl1pPr algn="l" rtl="0" eaLnBrk="0" fontAlgn="base" hangingPunct="0">
      <a:spcBef>
        <a:spcPct val="0"/>
      </a:spcBef>
      <a:spcAft>
        <a:spcPct val="0"/>
      </a:spcAft>
      <a:defRPr sz="2400" kern="1200">
        <a:solidFill>
          <a:schemeClr val="tx1"/>
        </a:solidFill>
        <a:latin typeface="Arial" charset="0"/>
        <a:ea typeface="ヒラギノ角ゴ Pro W3" pitchFamily="32" charset="-128"/>
        <a:cs typeface="+mn-cs"/>
      </a:defRPr>
    </a:lvl1pPr>
    <a:lvl2pPr marL="457200" algn="l" rtl="0" eaLnBrk="0" fontAlgn="base" hangingPunct="0">
      <a:spcBef>
        <a:spcPct val="0"/>
      </a:spcBef>
      <a:spcAft>
        <a:spcPct val="0"/>
      </a:spcAft>
      <a:defRPr sz="2400" kern="1200">
        <a:solidFill>
          <a:schemeClr val="tx1"/>
        </a:solidFill>
        <a:latin typeface="Arial" charset="0"/>
        <a:ea typeface="ヒラギノ角ゴ Pro W3" pitchFamily="32" charset="-128"/>
        <a:cs typeface="+mn-cs"/>
      </a:defRPr>
    </a:lvl2pPr>
    <a:lvl3pPr marL="914400" algn="l" rtl="0" eaLnBrk="0" fontAlgn="base" hangingPunct="0">
      <a:spcBef>
        <a:spcPct val="0"/>
      </a:spcBef>
      <a:spcAft>
        <a:spcPct val="0"/>
      </a:spcAft>
      <a:defRPr sz="2400" kern="1200">
        <a:solidFill>
          <a:schemeClr val="tx1"/>
        </a:solidFill>
        <a:latin typeface="Arial" charset="0"/>
        <a:ea typeface="ヒラギノ角ゴ Pro W3" pitchFamily="32" charset="-128"/>
        <a:cs typeface="+mn-cs"/>
      </a:defRPr>
    </a:lvl3pPr>
    <a:lvl4pPr marL="1371600" algn="l" rtl="0" eaLnBrk="0" fontAlgn="base" hangingPunct="0">
      <a:spcBef>
        <a:spcPct val="0"/>
      </a:spcBef>
      <a:spcAft>
        <a:spcPct val="0"/>
      </a:spcAft>
      <a:defRPr sz="2400" kern="1200">
        <a:solidFill>
          <a:schemeClr val="tx1"/>
        </a:solidFill>
        <a:latin typeface="Arial" charset="0"/>
        <a:ea typeface="ヒラギノ角ゴ Pro W3" pitchFamily="32" charset="-128"/>
        <a:cs typeface="+mn-cs"/>
      </a:defRPr>
    </a:lvl4pPr>
    <a:lvl5pPr marL="1828800" algn="l" rtl="0" eaLnBrk="0" fontAlgn="base" hangingPunct="0">
      <a:spcBef>
        <a:spcPct val="0"/>
      </a:spcBef>
      <a:spcAft>
        <a:spcPct val="0"/>
      </a:spcAft>
      <a:defRPr sz="2400" kern="1200">
        <a:solidFill>
          <a:schemeClr val="tx1"/>
        </a:solidFill>
        <a:latin typeface="Arial" charset="0"/>
        <a:ea typeface="ヒラギノ角ゴ Pro W3" pitchFamily="32" charset="-128"/>
        <a:cs typeface="+mn-cs"/>
      </a:defRPr>
    </a:lvl5pPr>
    <a:lvl6pPr marL="2286000" algn="l" defTabSz="914400" rtl="0" eaLnBrk="1" latinLnBrk="0" hangingPunct="1">
      <a:defRPr sz="2400" kern="1200">
        <a:solidFill>
          <a:schemeClr val="tx1"/>
        </a:solidFill>
        <a:latin typeface="Arial" charset="0"/>
        <a:ea typeface="ヒラギノ角ゴ Pro W3" pitchFamily="32" charset="-128"/>
        <a:cs typeface="+mn-cs"/>
      </a:defRPr>
    </a:lvl6pPr>
    <a:lvl7pPr marL="2743200" algn="l" defTabSz="914400" rtl="0" eaLnBrk="1" latinLnBrk="0" hangingPunct="1">
      <a:defRPr sz="2400" kern="1200">
        <a:solidFill>
          <a:schemeClr val="tx1"/>
        </a:solidFill>
        <a:latin typeface="Arial" charset="0"/>
        <a:ea typeface="ヒラギノ角ゴ Pro W3" pitchFamily="32" charset="-128"/>
        <a:cs typeface="+mn-cs"/>
      </a:defRPr>
    </a:lvl7pPr>
    <a:lvl8pPr marL="3200400" algn="l" defTabSz="914400" rtl="0" eaLnBrk="1" latinLnBrk="0" hangingPunct="1">
      <a:defRPr sz="2400" kern="1200">
        <a:solidFill>
          <a:schemeClr val="tx1"/>
        </a:solidFill>
        <a:latin typeface="Arial" charset="0"/>
        <a:ea typeface="ヒラギノ角ゴ Pro W3" pitchFamily="32" charset="-128"/>
        <a:cs typeface="+mn-cs"/>
      </a:defRPr>
    </a:lvl8pPr>
    <a:lvl9pPr marL="3657600" algn="l" defTabSz="914400" rtl="0" eaLnBrk="1" latinLnBrk="0" hangingPunct="1">
      <a:defRPr sz="2400" kern="1200">
        <a:solidFill>
          <a:schemeClr val="tx1"/>
        </a:solidFill>
        <a:latin typeface="Arial" charset="0"/>
        <a:ea typeface="ヒラギノ角ゴ Pro W3" pitchFamily="32"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791C"/>
    <a:srgbClr val="FAFAFA"/>
    <a:srgbClr val="FF3399"/>
    <a:srgbClr val="FF00FF"/>
    <a:srgbClr val="FFFF00"/>
    <a:srgbClr val="FF3300"/>
    <a:srgbClr val="F54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8" autoAdjust="0"/>
    <p:restoredTop sz="90929"/>
  </p:normalViewPr>
  <p:slideViewPr>
    <p:cSldViewPr>
      <p:cViewPr varScale="1">
        <p:scale>
          <a:sx n="114" d="100"/>
          <a:sy n="114" d="100"/>
        </p:scale>
        <p:origin x="1160" y="16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2946400"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sv-SE"/>
          </a:p>
        </p:txBody>
      </p:sp>
      <p:sp>
        <p:nvSpPr>
          <p:cNvPr id="164867" name="Rectangle 3"/>
          <p:cNvSpPr>
            <a:spLocks noGrp="1" noChangeArrowheads="1"/>
          </p:cNvSpPr>
          <p:nvPr>
            <p:ph type="dt" sz="quarter" idx="1"/>
          </p:nvPr>
        </p:nvSpPr>
        <p:spPr bwMode="auto">
          <a:xfrm>
            <a:off x="3849688" y="0"/>
            <a:ext cx="2946400"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ED542B90-9D50-492A-9BA5-06B0BC525958}" type="datetimeFigureOut">
              <a:rPr lang="sv-SE"/>
              <a:pPr>
                <a:defRPr/>
              </a:pPr>
              <a:t>2017-05-12</a:t>
            </a:fld>
            <a:endParaRPr lang="sv-SE"/>
          </a:p>
        </p:txBody>
      </p:sp>
      <p:sp>
        <p:nvSpPr>
          <p:cNvPr id="164868" name="Rectangle 4"/>
          <p:cNvSpPr>
            <a:spLocks noGrp="1" noChangeArrowheads="1"/>
          </p:cNvSpPr>
          <p:nvPr>
            <p:ph type="ftr" sz="quarter" idx="2"/>
          </p:nvPr>
        </p:nvSpPr>
        <p:spPr bwMode="auto">
          <a:xfrm>
            <a:off x="0" y="9429671"/>
            <a:ext cx="2946400" cy="4969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sv-SE"/>
          </a:p>
        </p:txBody>
      </p:sp>
      <p:sp>
        <p:nvSpPr>
          <p:cNvPr id="164869" name="Rectangle 5"/>
          <p:cNvSpPr>
            <a:spLocks noGrp="1" noChangeArrowheads="1"/>
          </p:cNvSpPr>
          <p:nvPr>
            <p:ph type="sldNum" sz="quarter" idx="3"/>
          </p:nvPr>
        </p:nvSpPr>
        <p:spPr bwMode="auto">
          <a:xfrm>
            <a:off x="3849688" y="9429671"/>
            <a:ext cx="2946400" cy="4969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334AB01-0695-4419-928E-1BCE86882C64}" type="slidenum">
              <a:rPr lang="sv-SE"/>
              <a:pPr>
                <a:defRPr/>
              </a:pPr>
              <a:t>‹Nr.›</a:t>
            </a:fld>
            <a:endParaRPr lang="sv-SE"/>
          </a:p>
        </p:txBody>
      </p:sp>
    </p:spTree>
    <p:extLst>
      <p:ext uri="{BB962C8B-B14F-4D97-AF65-F5344CB8AC3E}">
        <p14:creationId xmlns:p14="http://schemas.microsoft.com/office/powerpoint/2010/main" val="722496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967"/>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a:defRPr sz="1200">
                <a:latin typeface="Arial" charset="0"/>
              </a:defRPr>
            </a:lvl1pPr>
          </a:lstStyle>
          <a:p>
            <a:pPr>
              <a:defRPr/>
            </a:pPr>
            <a:endParaRPr lang="sv-SE"/>
          </a:p>
        </p:txBody>
      </p:sp>
      <p:sp>
        <p:nvSpPr>
          <p:cNvPr id="4099" name="Rectangle 3"/>
          <p:cNvSpPr>
            <a:spLocks noGrp="1" noChangeArrowheads="1"/>
          </p:cNvSpPr>
          <p:nvPr>
            <p:ph type="dt" idx="1"/>
          </p:nvPr>
        </p:nvSpPr>
        <p:spPr bwMode="auto">
          <a:xfrm>
            <a:off x="3851275" y="0"/>
            <a:ext cx="2946400" cy="496967"/>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a:defRPr sz="1200">
                <a:latin typeface="Arial" charset="0"/>
              </a:defRPr>
            </a:lvl1pPr>
          </a:lstStyle>
          <a:p>
            <a:pPr>
              <a:defRPr/>
            </a:pPr>
            <a:endParaRPr lang="sv-SE"/>
          </a:p>
        </p:txBody>
      </p:sp>
      <p:sp>
        <p:nvSpPr>
          <p:cNvPr id="593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7218"/>
            <a:ext cx="4984750" cy="4466351"/>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p>
        </p:txBody>
      </p:sp>
      <p:sp>
        <p:nvSpPr>
          <p:cNvPr id="4102" name="Rectangle 6"/>
          <p:cNvSpPr>
            <a:spLocks noGrp="1" noChangeArrowheads="1"/>
          </p:cNvSpPr>
          <p:nvPr>
            <p:ph type="ftr" sz="quarter" idx="4"/>
          </p:nvPr>
        </p:nvSpPr>
        <p:spPr bwMode="auto">
          <a:xfrm>
            <a:off x="0" y="9431258"/>
            <a:ext cx="2946400" cy="49696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a:defRPr sz="1200">
                <a:latin typeface="Arial" charset="0"/>
              </a:defRPr>
            </a:lvl1pPr>
          </a:lstStyle>
          <a:p>
            <a:pPr>
              <a:defRPr/>
            </a:pPr>
            <a:endParaRPr lang="sv-SE"/>
          </a:p>
        </p:txBody>
      </p:sp>
      <p:sp>
        <p:nvSpPr>
          <p:cNvPr id="4103" name="Rectangle 7"/>
          <p:cNvSpPr>
            <a:spLocks noGrp="1" noChangeArrowheads="1"/>
          </p:cNvSpPr>
          <p:nvPr>
            <p:ph type="sldNum" sz="quarter" idx="5"/>
          </p:nvPr>
        </p:nvSpPr>
        <p:spPr bwMode="auto">
          <a:xfrm>
            <a:off x="3851275" y="9431258"/>
            <a:ext cx="2946400" cy="496967"/>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a:defRPr sz="1200">
                <a:latin typeface="Arial" charset="0"/>
              </a:defRPr>
            </a:lvl1pPr>
          </a:lstStyle>
          <a:p>
            <a:pPr>
              <a:defRPr/>
            </a:pPr>
            <a:fld id="{F8FD8967-F949-43E0-BCA3-CBA307E0F2A7}" type="slidenum">
              <a:rPr lang="sv-SE"/>
              <a:pPr>
                <a:defRPr/>
              </a:pPr>
              <a:t>‹Nr.›</a:t>
            </a:fld>
            <a:endParaRPr lang="sv-SE"/>
          </a:p>
        </p:txBody>
      </p:sp>
    </p:spTree>
    <p:extLst>
      <p:ext uri="{BB962C8B-B14F-4D97-AF65-F5344CB8AC3E}">
        <p14:creationId xmlns:p14="http://schemas.microsoft.com/office/powerpoint/2010/main" val="337005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32"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3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3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3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3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ヒラギノ角ゴ Pro W3"/>
                <a:cs typeface="ヒラギノ角ゴ Pro W3"/>
              </a:defRPr>
            </a:lvl1pPr>
            <a:lvl2pPr marL="742950" indent="-285750" eaLnBrk="0" hangingPunct="0">
              <a:defRPr sz="2400">
                <a:solidFill>
                  <a:schemeClr val="tx1"/>
                </a:solidFill>
                <a:latin typeface="Arial" pitchFamily="34" charset="0"/>
                <a:ea typeface="ヒラギノ角ゴ Pro W3"/>
                <a:cs typeface="ヒラギノ角ゴ Pro W3"/>
              </a:defRPr>
            </a:lvl2pPr>
            <a:lvl3pPr marL="1143000" indent="-228600" eaLnBrk="0" hangingPunct="0">
              <a:defRPr sz="2400">
                <a:solidFill>
                  <a:schemeClr val="tx1"/>
                </a:solidFill>
                <a:latin typeface="Arial" pitchFamily="34" charset="0"/>
                <a:ea typeface="ヒラギノ角ゴ Pro W3"/>
                <a:cs typeface="ヒラギノ角ゴ Pro W3"/>
              </a:defRPr>
            </a:lvl3pPr>
            <a:lvl4pPr marL="1600200" indent="-228600" eaLnBrk="0" hangingPunct="0">
              <a:defRPr sz="2400">
                <a:solidFill>
                  <a:schemeClr val="tx1"/>
                </a:solidFill>
                <a:latin typeface="Arial" pitchFamily="34" charset="0"/>
                <a:ea typeface="ヒラギノ角ゴ Pro W3"/>
                <a:cs typeface="ヒラギノ角ゴ Pro W3"/>
              </a:defRPr>
            </a:lvl4pPr>
            <a:lvl5pPr marL="2057400" indent="-228600" eaLnBrk="0" hangingPunct="0">
              <a:defRPr sz="2400">
                <a:solidFill>
                  <a:schemeClr val="tx1"/>
                </a:solidFill>
                <a:latin typeface="Arial" pitchFamily="34"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a:cs typeface="ヒラギノ角ゴ Pro W3"/>
              </a:defRPr>
            </a:lvl9pPr>
          </a:lstStyle>
          <a:p>
            <a:fld id="{F8B127D8-4474-4988-988E-F99C0465491E}" type="slidenum">
              <a:rPr lang="sv-SE" sz="1200" smtClean="0"/>
              <a:pPr/>
              <a:t>1</a:t>
            </a:fld>
            <a:endParaRPr lang="sv-SE" sz="1200"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smtClean="0">
              <a:latin typeface="Arial" pitchFamily="34" charset="0"/>
              <a:ea typeface="ヒラギノ角ゴ Pro W3"/>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SE"/>
          </a:p>
        </p:txBody>
      </p:sp>
      <p:sp>
        <p:nvSpPr>
          <p:cNvPr id="4" name="Rectangle 4"/>
          <p:cNvSpPr>
            <a:spLocks noGrp="1" noChangeArrowheads="1"/>
          </p:cNvSpPr>
          <p:nvPr>
            <p:ph type="dt" sz="half" idx="10"/>
          </p:nvPr>
        </p:nvSpPr>
        <p:spPr>
          <a:ln/>
        </p:spPr>
        <p:txBody>
          <a:bodyPr/>
          <a:lstStyle>
            <a:lvl1pPr>
              <a:defRPr/>
            </a:lvl1pPr>
          </a:lstStyle>
          <a:p>
            <a:pPr>
              <a:defRPr/>
            </a:pPr>
            <a:fld id="{78ECE297-95ED-4E1E-866A-0E7A0AD67103}" type="datetime1">
              <a:rPr lang="sv-SE" smtClean="0"/>
              <a:t>2017-05-12</a:t>
            </a:fld>
            <a:endParaRPr lang="sv-SE"/>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12481847-16A6-4F44-AF82-A627356E0612}" type="slidenum">
              <a:rPr lang="sv-SE"/>
              <a:pPr>
                <a:defRPr/>
              </a:pPr>
              <a:t>‹Nr.›</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fld id="{12107843-49CA-4ADF-A955-27FEA10393D5}" type="datetime1">
              <a:rPr lang="sv-SE" smtClean="0"/>
              <a:t>2017-05-12</a:t>
            </a:fld>
            <a:endParaRPr lang="sv-SE"/>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E422ECB9-0E96-486C-AA75-92E33F121A0B}" type="slidenum">
              <a:rPr lang="sv-SE"/>
              <a:pPr>
                <a:defRPr/>
              </a:pPr>
              <a:t>‹Nr.›</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38900" y="685800"/>
            <a:ext cx="1943100" cy="480060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09600" y="685800"/>
            <a:ext cx="5676900" cy="48006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fld id="{7C6D0723-9EE6-4977-9EB5-75C92BCD2763}" type="datetime1">
              <a:rPr lang="sv-SE" smtClean="0"/>
              <a:t>2017-05-12</a:t>
            </a:fld>
            <a:endParaRPr lang="sv-SE"/>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C5AD3542-99A9-4632-8423-D2A4E1BC747D}" type="slidenum">
              <a:rPr lang="sv-SE"/>
              <a:pPr>
                <a:defRPr/>
              </a:pPr>
              <a:t>‹Nr.›</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Rubrik, text och ClipArt">
    <p:spTree>
      <p:nvGrpSpPr>
        <p:cNvPr id="1" name=""/>
        <p:cNvGrpSpPr/>
        <p:nvPr/>
      </p:nvGrpSpPr>
      <p:grpSpPr>
        <a:xfrm>
          <a:off x="0" y="0"/>
          <a:ext cx="0" cy="0"/>
          <a:chOff x="0" y="0"/>
          <a:chExt cx="0" cy="0"/>
        </a:xfrm>
      </p:grpSpPr>
      <p:sp>
        <p:nvSpPr>
          <p:cNvPr id="2" name="Rubrik 1"/>
          <p:cNvSpPr>
            <a:spLocks noGrp="1"/>
          </p:cNvSpPr>
          <p:nvPr>
            <p:ph type="title"/>
          </p:nvPr>
        </p:nvSpPr>
        <p:spPr>
          <a:xfrm>
            <a:off x="609600" y="685800"/>
            <a:ext cx="6705600" cy="1295400"/>
          </a:xfrm>
        </p:spPr>
        <p:txBody>
          <a:bodyPr/>
          <a:lstStyle/>
          <a:p>
            <a:r>
              <a:rPr lang="sv-SE" smtClean="0"/>
              <a:t>Klicka här för att ändra format</a:t>
            </a:r>
            <a:endParaRPr lang="sv-SE"/>
          </a:p>
        </p:txBody>
      </p:sp>
      <p:sp>
        <p:nvSpPr>
          <p:cNvPr id="3" name="Platshållare för text 2"/>
          <p:cNvSpPr>
            <a:spLocks noGrp="1"/>
          </p:cNvSpPr>
          <p:nvPr>
            <p:ph type="body" sz="half" idx="1"/>
          </p:nvPr>
        </p:nvSpPr>
        <p:spPr>
          <a:xfrm>
            <a:off x="609600" y="1752600"/>
            <a:ext cx="3810000" cy="3733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ClipArt 3"/>
          <p:cNvSpPr>
            <a:spLocks noGrp="1"/>
          </p:cNvSpPr>
          <p:nvPr>
            <p:ph type="clipArt" sz="half" idx="2"/>
          </p:nvPr>
        </p:nvSpPr>
        <p:spPr>
          <a:xfrm>
            <a:off x="4572000" y="1752600"/>
            <a:ext cx="3810000" cy="3733800"/>
          </a:xfrm>
        </p:spPr>
        <p:txBody>
          <a:bodyPr/>
          <a:lstStyle/>
          <a:p>
            <a:pPr lvl="0"/>
            <a:endParaRPr lang="sv-SE" noProof="0"/>
          </a:p>
        </p:txBody>
      </p:sp>
      <p:sp>
        <p:nvSpPr>
          <p:cNvPr id="5" name="Rectangle 4"/>
          <p:cNvSpPr>
            <a:spLocks noGrp="1" noChangeArrowheads="1"/>
          </p:cNvSpPr>
          <p:nvPr>
            <p:ph type="dt" sz="half" idx="10"/>
          </p:nvPr>
        </p:nvSpPr>
        <p:spPr>
          <a:ln/>
        </p:spPr>
        <p:txBody>
          <a:bodyPr/>
          <a:lstStyle>
            <a:lvl1pPr>
              <a:defRPr/>
            </a:lvl1pPr>
          </a:lstStyle>
          <a:p>
            <a:pPr>
              <a:defRPr/>
            </a:pPr>
            <a:fld id="{1ED12175-A722-471B-A02A-8B752626E9BC}" type="datetime1">
              <a:rPr lang="sv-SE" smtClean="0"/>
              <a:t>2017-05-12</a:t>
            </a:fld>
            <a:endParaRPr lang="sv-SE"/>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CEB908B0-38AC-414A-B3C7-C9E2A4F147BC}" type="slidenum">
              <a:rPr lang="sv-SE"/>
              <a:pPr>
                <a:defRPr/>
              </a:pPr>
              <a:t>‹Nr.›</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nnehåll">
    <p:spTree>
      <p:nvGrpSpPr>
        <p:cNvPr id="1" name=""/>
        <p:cNvGrpSpPr/>
        <p:nvPr/>
      </p:nvGrpSpPr>
      <p:grpSpPr>
        <a:xfrm>
          <a:off x="0" y="0"/>
          <a:ext cx="0" cy="0"/>
          <a:chOff x="0" y="0"/>
          <a:chExt cx="0" cy="0"/>
        </a:xfrm>
      </p:grpSpPr>
      <p:sp>
        <p:nvSpPr>
          <p:cNvPr id="2" name="Platshållare för innehåll 1"/>
          <p:cNvSpPr>
            <a:spLocks noGrp="1"/>
          </p:cNvSpPr>
          <p:nvPr>
            <p:ph/>
          </p:nvPr>
        </p:nvSpPr>
        <p:spPr>
          <a:xfrm>
            <a:off x="609600" y="685800"/>
            <a:ext cx="7772400" cy="48006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3" name="Rectangle 4"/>
          <p:cNvSpPr>
            <a:spLocks noGrp="1" noChangeArrowheads="1"/>
          </p:cNvSpPr>
          <p:nvPr>
            <p:ph type="dt" sz="half" idx="10"/>
          </p:nvPr>
        </p:nvSpPr>
        <p:spPr>
          <a:ln/>
        </p:spPr>
        <p:txBody>
          <a:bodyPr/>
          <a:lstStyle>
            <a:lvl1pPr>
              <a:defRPr/>
            </a:lvl1pPr>
          </a:lstStyle>
          <a:p>
            <a:pPr>
              <a:defRPr/>
            </a:pPr>
            <a:fld id="{7A228767-A93B-4185-A325-41D2A6B9EA68}" type="datetime1">
              <a:rPr lang="sv-SE" smtClean="0"/>
              <a:t>2017-05-12</a:t>
            </a:fld>
            <a:endParaRPr lang="sv-SE"/>
          </a:p>
        </p:txBody>
      </p:sp>
      <p:sp>
        <p:nvSpPr>
          <p:cNvPr id="4"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5" name="Rectangle 6"/>
          <p:cNvSpPr>
            <a:spLocks noGrp="1" noChangeArrowheads="1"/>
          </p:cNvSpPr>
          <p:nvPr>
            <p:ph type="sldNum" sz="quarter" idx="12"/>
          </p:nvPr>
        </p:nvSpPr>
        <p:spPr>
          <a:ln/>
        </p:spPr>
        <p:txBody>
          <a:bodyPr/>
          <a:lstStyle>
            <a:lvl1pPr>
              <a:defRPr/>
            </a:lvl1pPr>
          </a:lstStyle>
          <a:p>
            <a:pPr>
              <a:defRPr/>
            </a:pPr>
            <a:fld id="{F014E340-9C6D-412F-8075-68BADF99F65E}" type="slidenum">
              <a:rPr lang="sv-SE"/>
              <a:pPr>
                <a:defRPr/>
              </a:pPr>
              <a:t>‹Nr.›</a:t>
            </a:fld>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Rubrik, text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09600" y="685800"/>
            <a:ext cx="6705600" cy="1295400"/>
          </a:xfrm>
        </p:spPr>
        <p:txBody>
          <a:bodyPr/>
          <a:lstStyle/>
          <a:p>
            <a:r>
              <a:rPr lang="sv-SE" smtClean="0"/>
              <a:t>Klicka här för att ändra format</a:t>
            </a:r>
            <a:endParaRPr lang="sv-SE"/>
          </a:p>
        </p:txBody>
      </p:sp>
      <p:sp>
        <p:nvSpPr>
          <p:cNvPr id="3" name="Platshållare för text 2"/>
          <p:cNvSpPr>
            <a:spLocks noGrp="1"/>
          </p:cNvSpPr>
          <p:nvPr>
            <p:ph type="body" sz="half" idx="1"/>
          </p:nvPr>
        </p:nvSpPr>
        <p:spPr>
          <a:xfrm>
            <a:off x="609600" y="1752600"/>
            <a:ext cx="3810000" cy="3733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572000" y="1752600"/>
            <a:ext cx="3810000" cy="37338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fld id="{ED489AA4-BF21-40BB-87DC-7CE6E15C9487}" type="datetime1">
              <a:rPr lang="sv-SE" smtClean="0"/>
              <a:t>2017-05-12</a:t>
            </a:fld>
            <a:endParaRPr lang="sv-SE"/>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C9624503-EDB6-48F5-9D2F-72A29FAE8BC2}" type="slidenum">
              <a:rPr lang="sv-SE"/>
              <a:pPr>
                <a:defRPr/>
              </a:pPr>
              <a:t>‹Nr.›</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Rectangle 4"/>
          <p:cNvSpPr>
            <a:spLocks noGrp="1" noChangeArrowheads="1"/>
          </p:cNvSpPr>
          <p:nvPr>
            <p:ph type="dt" sz="half" idx="10"/>
          </p:nvPr>
        </p:nvSpPr>
        <p:spPr>
          <a:ln/>
        </p:spPr>
        <p:txBody>
          <a:bodyPr/>
          <a:lstStyle>
            <a:lvl1pPr>
              <a:defRPr/>
            </a:lvl1pPr>
          </a:lstStyle>
          <a:p>
            <a:pPr>
              <a:defRPr/>
            </a:pPr>
            <a:fld id="{F580F486-EC56-4926-AD9D-3925A9A0DCB2}" type="datetime1">
              <a:rPr lang="sv-SE" smtClean="0"/>
              <a:t>2017-05-12</a:t>
            </a:fld>
            <a:endParaRPr lang="sv-SE"/>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97AB5F3B-C639-4866-A0AF-305121A6E03E}" type="slidenum">
              <a:rPr lang="sv-SE"/>
              <a:pPr>
                <a:defRPr/>
              </a:pPr>
              <a:t>‹Nr.›</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fld id="{F4B02833-D1E5-4885-8DCD-2F35EF5FB9DE}" type="datetime1">
              <a:rPr lang="sv-SE" smtClean="0"/>
              <a:t>2017-05-12</a:t>
            </a:fld>
            <a:endParaRPr lang="sv-SE"/>
          </a:p>
        </p:txBody>
      </p:sp>
      <p:sp>
        <p:nvSpPr>
          <p:cNvPr id="5"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6" name="Rectangle 6"/>
          <p:cNvSpPr>
            <a:spLocks noGrp="1" noChangeArrowheads="1"/>
          </p:cNvSpPr>
          <p:nvPr>
            <p:ph type="sldNum" sz="quarter" idx="12"/>
          </p:nvPr>
        </p:nvSpPr>
        <p:spPr>
          <a:ln/>
        </p:spPr>
        <p:txBody>
          <a:bodyPr/>
          <a:lstStyle>
            <a:lvl1pPr>
              <a:defRPr/>
            </a:lvl1pPr>
          </a:lstStyle>
          <a:p>
            <a:pPr>
              <a:defRPr/>
            </a:pPr>
            <a:fld id="{A670EA97-16BD-46FA-B225-CB687B2B6DD2}" type="slidenum">
              <a:rPr lang="sv-SE"/>
              <a:pPr>
                <a:defRPr/>
              </a:pPr>
              <a:t>‹Nr.›</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09600" y="1752600"/>
            <a:ext cx="3810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572000" y="1752600"/>
            <a:ext cx="3810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Rectangle 4"/>
          <p:cNvSpPr>
            <a:spLocks noGrp="1" noChangeArrowheads="1"/>
          </p:cNvSpPr>
          <p:nvPr>
            <p:ph type="dt" sz="half" idx="10"/>
          </p:nvPr>
        </p:nvSpPr>
        <p:spPr>
          <a:ln/>
        </p:spPr>
        <p:txBody>
          <a:bodyPr/>
          <a:lstStyle>
            <a:lvl1pPr>
              <a:defRPr/>
            </a:lvl1pPr>
          </a:lstStyle>
          <a:p>
            <a:pPr>
              <a:defRPr/>
            </a:pPr>
            <a:fld id="{A85D597A-9C7F-48DD-9690-05B2120C00A6}" type="datetime1">
              <a:rPr lang="sv-SE" smtClean="0"/>
              <a:t>2017-05-12</a:t>
            </a:fld>
            <a:endParaRPr lang="sv-SE"/>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4975F594-A783-4D36-BA28-D9FCC1F72B13}" type="slidenum">
              <a:rPr lang="sv-SE"/>
              <a:pPr>
                <a:defRPr/>
              </a:pPr>
              <a:t>‹Nr.›</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Rectangle 4"/>
          <p:cNvSpPr>
            <a:spLocks noGrp="1" noChangeArrowheads="1"/>
          </p:cNvSpPr>
          <p:nvPr>
            <p:ph type="dt" sz="half" idx="10"/>
          </p:nvPr>
        </p:nvSpPr>
        <p:spPr>
          <a:ln/>
        </p:spPr>
        <p:txBody>
          <a:bodyPr/>
          <a:lstStyle>
            <a:lvl1pPr>
              <a:defRPr/>
            </a:lvl1pPr>
          </a:lstStyle>
          <a:p>
            <a:pPr>
              <a:defRPr/>
            </a:pPr>
            <a:fld id="{F16BEEE6-EB1B-4813-B7F1-DB536CFB2F7B}" type="datetime1">
              <a:rPr lang="sv-SE" smtClean="0"/>
              <a:t>2017-05-12</a:t>
            </a:fld>
            <a:endParaRPr lang="sv-SE"/>
          </a:p>
        </p:txBody>
      </p:sp>
      <p:sp>
        <p:nvSpPr>
          <p:cNvPr id="8"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9" name="Rectangle 6"/>
          <p:cNvSpPr>
            <a:spLocks noGrp="1" noChangeArrowheads="1"/>
          </p:cNvSpPr>
          <p:nvPr>
            <p:ph type="sldNum" sz="quarter" idx="12"/>
          </p:nvPr>
        </p:nvSpPr>
        <p:spPr>
          <a:ln/>
        </p:spPr>
        <p:txBody>
          <a:bodyPr/>
          <a:lstStyle>
            <a:lvl1pPr>
              <a:defRPr/>
            </a:lvl1pPr>
          </a:lstStyle>
          <a:p>
            <a:pPr>
              <a:defRPr/>
            </a:pPr>
            <a:fld id="{C3630E87-3474-4183-9037-86D0BCB2562F}" type="slidenum">
              <a:rPr lang="sv-SE"/>
              <a:pPr>
                <a:defRPr/>
              </a:pPr>
              <a:t>‹Nr.›</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Rectangle 4"/>
          <p:cNvSpPr>
            <a:spLocks noGrp="1" noChangeArrowheads="1"/>
          </p:cNvSpPr>
          <p:nvPr>
            <p:ph type="dt" sz="half" idx="10"/>
          </p:nvPr>
        </p:nvSpPr>
        <p:spPr>
          <a:ln/>
        </p:spPr>
        <p:txBody>
          <a:bodyPr/>
          <a:lstStyle>
            <a:lvl1pPr>
              <a:defRPr/>
            </a:lvl1pPr>
          </a:lstStyle>
          <a:p>
            <a:pPr>
              <a:defRPr/>
            </a:pPr>
            <a:fld id="{DFADBC52-1CE3-4BC2-BF4A-20CB8005DBC9}" type="datetime1">
              <a:rPr lang="sv-SE" smtClean="0"/>
              <a:t>2017-05-12</a:t>
            </a:fld>
            <a:endParaRPr lang="sv-SE"/>
          </a:p>
        </p:txBody>
      </p:sp>
      <p:sp>
        <p:nvSpPr>
          <p:cNvPr id="4"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5" name="Rectangle 6"/>
          <p:cNvSpPr>
            <a:spLocks noGrp="1" noChangeArrowheads="1"/>
          </p:cNvSpPr>
          <p:nvPr>
            <p:ph type="sldNum" sz="quarter" idx="12"/>
          </p:nvPr>
        </p:nvSpPr>
        <p:spPr>
          <a:ln/>
        </p:spPr>
        <p:txBody>
          <a:bodyPr/>
          <a:lstStyle>
            <a:lvl1pPr>
              <a:defRPr/>
            </a:lvl1pPr>
          </a:lstStyle>
          <a:p>
            <a:pPr>
              <a:defRPr/>
            </a:pPr>
            <a:fld id="{64930C70-7264-4B09-A9E3-66F5161CEDE4}" type="slidenum">
              <a:rPr lang="sv-SE"/>
              <a:pPr>
                <a:defRPr/>
              </a:pPr>
              <a:t>‹Nr.›</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5B5D670-3A5C-4DEF-85AA-353C6DD443A4}" type="datetime1">
              <a:rPr lang="sv-SE" smtClean="0"/>
              <a:t>2017-05-12</a:t>
            </a:fld>
            <a:endParaRPr lang="sv-SE"/>
          </a:p>
        </p:txBody>
      </p:sp>
      <p:sp>
        <p:nvSpPr>
          <p:cNvPr id="3"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4" name="Rectangle 6"/>
          <p:cNvSpPr>
            <a:spLocks noGrp="1" noChangeArrowheads="1"/>
          </p:cNvSpPr>
          <p:nvPr>
            <p:ph type="sldNum" sz="quarter" idx="12"/>
          </p:nvPr>
        </p:nvSpPr>
        <p:spPr>
          <a:ln/>
        </p:spPr>
        <p:txBody>
          <a:bodyPr/>
          <a:lstStyle>
            <a:lvl1pPr>
              <a:defRPr/>
            </a:lvl1pPr>
          </a:lstStyle>
          <a:p>
            <a:pPr>
              <a:defRPr/>
            </a:pPr>
            <a:fld id="{58F5D5EF-C4C6-4EE0-8C41-7C3F9C769EC9}" type="slidenum">
              <a:rPr lang="sv-SE"/>
              <a:pPr>
                <a:defRPr/>
              </a:pPr>
              <a:t>‹Nr.›</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fld id="{3BA9B905-6732-4D5D-A280-2A304F5B8660}" type="datetime1">
              <a:rPr lang="sv-SE" smtClean="0"/>
              <a:t>2017-05-12</a:t>
            </a:fld>
            <a:endParaRPr lang="sv-SE"/>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FD62A77E-0962-4127-96FB-E2C4AA6351E6}" type="slidenum">
              <a:rPr lang="sv-SE"/>
              <a:pPr>
                <a:defRPr/>
              </a:pPr>
              <a:t>‹Nr.›</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v-SE" noProof="0" smtClean="0"/>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fld id="{EDF90DC5-9BA5-40B5-996C-A4E113D445EE}" type="datetime1">
              <a:rPr lang="sv-SE" smtClean="0"/>
              <a:t>2017-05-12</a:t>
            </a:fld>
            <a:endParaRPr lang="sv-SE"/>
          </a:p>
        </p:txBody>
      </p:sp>
      <p:sp>
        <p:nvSpPr>
          <p:cNvPr id="6" name="Rectangle 5"/>
          <p:cNvSpPr>
            <a:spLocks noGrp="1" noChangeArrowheads="1"/>
          </p:cNvSpPr>
          <p:nvPr>
            <p:ph type="ftr" sz="quarter" idx="11"/>
          </p:nvPr>
        </p:nvSpPr>
        <p:spPr>
          <a:ln/>
        </p:spPr>
        <p:txBody>
          <a:bodyPr/>
          <a:lstStyle>
            <a:lvl1pPr>
              <a:defRPr/>
            </a:lvl1pPr>
          </a:lstStyle>
          <a:p>
            <a:pPr>
              <a:defRPr/>
            </a:pPr>
            <a:r>
              <a:rPr lang="sv-SE" smtClean="0"/>
              <a:t>Wern Palmius - Ågrenska november 2012</a:t>
            </a:r>
            <a:endParaRPr lang="sv-SE"/>
          </a:p>
        </p:txBody>
      </p:sp>
      <p:sp>
        <p:nvSpPr>
          <p:cNvPr id="7" name="Rectangle 6"/>
          <p:cNvSpPr>
            <a:spLocks noGrp="1" noChangeArrowheads="1"/>
          </p:cNvSpPr>
          <p:nvPr>
            <p:ph type="sldNum" sz="quarter" idx="12"/>
          </p:nvPr>
        </p:nvSpPr>
        <p:spPr>
          <a:ln/>
        </p:spPr>
        <p:txBody>
          <a:bodyPr/>
          <a:lstStyle>
            <a:lvl1pPr>
              <a:defRPr/>
            </a:lvl1pPr>
          </a:lstStyle>
          <a:p>
            <a:pPr>
              <a:defRPr/>
            </a:pPr>
            <a:fld id="{5AB9CD6C-F254-4EF9-B9B9-B3747C831DE4}" type="slidenum">
              <a:rPr lang="sv-SE"/>
              <a:pPr>
                <a:defRPr/>
              </a:pPr>
              <a:t>‹Nr.›</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7" Type="http://schemas.openxmlformats.org/officeDocument/2006/relationships/image" Target="../media/image2.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09600" y="1752600"/>
            <a:ext cx="7772400" cy="3733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028" name="Rectangle 4"/>
          <p:cNvSpPr>
            <a:spLocks noGrp="1" noChangeArrowheads="1"/>
          </p:cNvSpPr>
          <p:nvPr>
            <p:ph type="dt" sz="half" idx="2"/>
          </p:nvPr>
        </p:nvSpPr>
        <p:spPr bwMode="auto">
          <a:xfrm>
            <a:off x="685800" y="6553200"/>
            <a:ext cx="19050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00" smtClean="0">
                <a:latin typeface="Arial" charset="0"/>
              </a:defRPr>
            </a:lvl1pPr>
          </a:lstStyle>
          <a:p>
            <a:pPr>
              <a:defRPr/>
            </a:pPr>
            <a:fld id="{190DC826-1AA9-4962-B316-8E264014D7AF}" type="datetime1">
              <a:rPr lang="sv-SE" smtClean="0"/>
              <a:t>2017-05-12</a:t>
            </a:fld>
            <a:endParaRPr lang="sv-SE"/>
          </a:p>
        </p:txBody>
      </p:sp>
      <p:sp>
        <p:nvSpPr>
          <p:cNvPr id="1029" name="Rectangle 5"/>
          <p:cNvSpPr>
            <a:spLocks noGrp="1" noChangeArrowheads="1"/>
          </p:cNvSpPr>
          <p:nvPr>
            <p:ph type="ftr" sz="quarter" idx="3"/>
          </p:nvPr>
        </p:nvSpPr>
        <p:spPr bwMode="auto">
          <a:xfrm>
            <a:off x="3124200" y="65532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000" smtClean="0">
                <a:latin typeface="Arial" charset="0"/>
              </a:defRPr>
            </a:lvl1pPr>
          </a:lstStyle>
          <a:p>
            <a:pPr>
              <a:defRPr/>
            </a:pPr>
            <a:r>
              <a:rPr lang="sv-SE" smtClean="0"/>
              <a:t>Wern Palmius - Ågrenska november 2012</a:t>
            </a:r>
            <a:endParaRPr lang="sv-SE"/>
          </a:p>
        </p:txBody>
      </p:sp>
      <p:sp>
        <p:nvSpPr>
          <p:cNvPr id="1030" name="Rectangle 6"/>
          <p:cNvSpPr>
            <a:spLocks noGrp="1" noChangeArrowheads="1"/>
          </p:cNvSpPr>
          <p:nvPr>
            <p:ph type="sldNum" sz="quarter" idx="4"/>
          </p:nvPr>
        </p:nvSpPr>
        <p:spPr bwMode="auto">
          <a:xfrm>
            <a:off x="6553200" y="6553200"/>
            <a:ext cx="19050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83473346-EFC7-4848-A4C0-52891AEFA412}" type="slidenum">
              <a:rPr lang="sv-SE"/>
              <a:pPr>
                <a:defRPr/>
              </a:pPr>
              <a:t>‹Nr.›</a:t>
            </a:fld>
            <a:endParaRPr lang="sv-SE"/>
          </a:p>
        </p:txBody>
      </p:sp>
      <p:sp>
        <p:nvSpPr>
          <p:cNvPr id="1031" name="Rectangle 7"/>
          <p:cNvSpPr>
            <a:spLocks noChangeArrowheads="1"/>
          </p:cNvSpPr>
          <p:nvPr/>
        </p:nvSpPr>
        <p:spPr bwMode="auto">
          <a:xfrm>
            <a:off x="0" y="0"/>
            <a:ext cx="9144000" cy="685800"/>
          </a:xfrm>
          <a:prstGeom prst="rect">
            <a:avLst/>
          </a:prstGeom>
          <a:solidFill>
            <a:srgbClr val="F54C00"/>
          </a:solidFill>
          <a:ln w="9525">
            <a:noFill/>
            <a:miter lim="800000"/>
            <a:headEnd/>
            <a:tailEnd/>
          </a:ln>
        </p:spPr>
        <p:txBody>
          <a:bodyPr wrap="none" anchor="ctr"/>
          <a:lstStyle/>
          <a:p>
            <a:pPr>
              <a:defRPr/>
            </a:pPr>
            <a:endParaRPr lang="sv-SE"/>
          </a:p>
        </p:txBody>
      </p:sp>
      <p:sp>
        <p:nvSpPr>
          <p:cNvPr id="2" name="Rectangle 8"/>
          <p:cNvSpPr>
            <a:spLocks noGrp="1" noChangeArrowheads="1"/>
          </p:cNvSpPr>
          <p:nvPr>
            <p:ph type="title"/>
          </p:nvPr>
        </p:nvSpPr>
        <p:spPr bwMode="auto">
          <a:xfrm>
            <a:off x="609600" y="685800"/>
            <a:ext cx="67056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pic>
        <p:nvPicPr>
          <p:cNvPr id="1032" name="Picture 9"/>
          <p:cNvPicPr>
            <a:picLocks noChangeAspect="1" noChangeArrowheads="1"/>
          </p:cNvPicPr>
          <p:nvPr/>
        </p:nvPicPr>
        <p:blipFill>
          <a:blip r:embed="rId16" cstate="print"/>
          <a:srcRect/>
          <a:stretch>
            <a:fillRect/>
          </a:stretch>
        </p:blipFill>
        <p:spPr bwMode="auto">
          <a:xfrm>
            <a:off x="6705600" y="5834063"/>
            <a:ext cx="2133600" cy="642937"/>
          </a:xfrm>
          <a:prstGeom prst="rect">
            <a:avLst/>
          </a:prstGeom>
          <a:noFill/>
          <a:ln w="9525">
            <a:noFill/>
            <a:miter lim="800000"/>
            <a:headEnd/>
            <a:tailEnd/>
          </a:ln>
        </p:spPr>
      </p:pic>
      <p:pic>
        <p:nvPicPr>
          <p:cNvPr id="1033" name="Picture 10" descr="Graf_vit"/>
          <p:cNvPicPr>
            <a:picLocks noChangeAspect="1" noChangeArrowheads="1"/>
          </p:cNvPicPr>
          <p:nvPr/>
        </p:nvPicPr>
        <p:blipFill>
          <a:blip r:embed="rId17" cstate="print"/>
          <a:srcRect l="18518" t="20000" b="18182"/>
          <a:stretch>
            <a:fillRect/>
          </a:stretch>
        </p:blipFill>
        <p:spPr bwMode="auto">
          <a:xfrm>
            <a:off x="7924800" y="0"/>
            <a:ext cx="914400" cy="7064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dt="0"/>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Arial" charset="0"/>
          <a:ea typeface="ヒラギノ角ゴ Pro W3" pitchFamily="32" charset="-128"/>
        </a:defRPr>
      </a:lvl2pPr>
      <a:lvl3pPr algn="l" rtl="0" eaLnBrk="0" fontAlgn="base" hangingPunct="0">
        <a:spcBef>
          <a:spcPct val="0"/>
        </a:spcBef>
        <a:spcAft>
          <a:spcPct val="0"/>
        </a:spcAft>
        <a:defRPr sz="3000" b="1">
          <a:solidFill>
            <a:schemeClr val="tx1"/>
          </a:solidFill>
          <a:latin typeface="Arial" charset="0"/>
          <a:ea typeface="ヒラギノ角ゴ Pro W3" pitchFamily="32" charset="-128"/>
        </a:defRPr>
      </a:lvl3pPr>
      <a:lvl4pPr algn="l" rtl="0" eaLnBrk="0" fontAlgn="base" hangingPunct="0">
        <a:spcBef>
          <a:spcPct val="0"/>
        </a:spcBef>
        <a:spcAft>
          <a:spcPct val="0"/>
        </a:spcAft>
        <a:defRPr sz="3000" b="1">
          <a:solidFill>
            <a:schemeClr val="tx1"/>
          </a:solidFill>
          <a:latin typeface="Arial" charset="0"/>
          <a:ea typeface="ヒラギノ角ゴ Pro W3" pitchFamily="32" charset="-128"/>
        </a:defRPr>
      </a:lvl4pPr>
      <a:lvl5pPr algn="l" rtl="0" eaLnBrk="0" fontAlgn="base" hangingPunct="0">
        <a:spcBef>
          <a:spcPct val="0"/>
        </a:spcBef>
        <a:spcAft>
          <a:spcPct val="0"/>
        </a:spcAft>
        <a:defRPr sz="3000" b="1">
          <a:solidFill>
            <a:schemeClr val="tx1"/>
          </a:solidFill>
          <a:latin typeface="Arial" charset="0"/>
          <a:ea typeface="ヒラギノ角ゴ Pro W3" pitchFamily="32" charset="-128"/>
        </a:defRPr>
      </a:lvl5pPr>
      <a:lvl6pPr marL="457200" algn="l" rtl="0" eaLnBrk="1" fontAlgn="base" hangingPunct="1">
        <a:spcBef>
          <a:spcPct val="0"/>
        </a:spcBef>
        <a:spcAft>
          <a:spcPct val="0"/>
        </a:spcAft>
        <a:defRPr sz="3000" b="1">
          <a:solidFill>
            <a:schemeClr val="tx1"/>
          </a:solidFill>
          <a:latin typeface="Arial" charset="0"/>
          <a:ea typeface="ヒラギノ角ゴ Pro W3" pitchFamily="32" charset="-128"/>
        </a:defRPr>
      </a:lvl6pPr>
      <a:lvl7pPr marL="914400" algn="l" rtl="0" eaLnBrk="1" fontAlgn="base" hangingPunct="1">
        <a:spcBef>
          <a:spcPct val="0"/>
        </a:spcBef>
        <a:spcAft>
          <a:spcPct val="0"/>
        </a:spcAft>
        <a:defRPr sz="3000" b="1">
          <a:solidFill>
            <a:schemeClr val="tx1"/>
          </a:solidFill>
          <a:latin typeface="Arial" charset="0"/>
          <a:ea typeface="ヒラギノ角ゴ Pro W3" pitchFamily="32" charset="-128"/>
        </a:defRPr>
      </a:lvl7pPr>
      <a:lvl8pPr marL="1371600" algn="l" rtl="0" eaLnBrk="1" fontAlgn="base" hangingPunct="1">
        <a:spcBef>
          <a:spcPct val="0"/>
        </a:spcBef>
        <a:spcAft>
          <a:spcPct val="0"/>
        </a:spcAft>
        <a:defRPr sz="3000" b="1">
          <a:solidFill>
            <a:schemeClr val="tx1"/>
          </a:solidFill>
          <a:latin typeface="Arial" charset="0"/>
          <a:ea typeface="ヒラギノ角ゴ Pro W3" pitchFamily="32" charset="-128"/>
        </a:defRPr>
      </a:lvl8pPr>
      <a:lvl9pPr marL="1828800" algn="l" rtl="0" eaLnBrk="1" fontAlgn="base" hangingPunct="1">
        <a:spcBef>
          <a:spcPct val="0"/>
        </a:spcBef>
        <a:spcAft>
          <a:spcPct val="0"/>
        </a:spcAft>
        <a:defRPr sz="3000" b="1">
          <a:solidFill>
            <a:schemeClr val="tx1"/>
          </a:solidFill>
          <a:latin typeface="Arial" charset="0"/>
          <a:ea typeface="ヒラギノ角ゴ Pro W3" pitchFamily="32" charset="-128"/>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a:solidFill>
            <a:schemeClr val="tx1"/>
          </a:solidFill>
          <a:latin typeface="+mn-lt"/>
          <a:ea typeface="+mn-ea"/>
        </a:defRPr>
      </a:lvl2pPr>
      <a:lvl3pPr marL="1143000" indent="-228600" algn="l" rtl="0" eaLnBrk="0" fontAlgn="base" hangingPunct="0">
        <a:spcBef>
          <a:spcPct val="20000"/>
        </a:spcBef>
        <a:spcAft>
          <a:spcPct val="0"/>
        </a:spcAft>
        <a:buChar char="•"/>
        <a:defRPr sz="16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32"/>
          <p:cNvSpPr>
            <a:spLocks noGrp="1" noChangeArrowheads="1"/>
          </p:cNvSpPr>
          <p:nvPr/>
        </p:nvSpPr>
        <p:spPr bwMode="auto">
          <a:xfrm>
            <a:off x="4419600" y="1214438"/>
            <a:ext cx="6615113" cy="328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endParaRPr lang="sv-SE" sz="3200" b="1" dirty="0">
              <a:solidFill>
                <a:schemeClr val="tx2"/>
              </a:solidFill>
            </a:endParaRPr>
          </a:p>
          <a:p>
            <a:r>
              <a:rPr lang="sv-SE" sz="3200" b="1" dirty="0">
                <a:solidFill>
                  <a:schemeClr val="tx2"/>
                </a:solidFill>
              </a:rPr>
              <a:t>Specialpedagogiska skolmyndigheten</a:t>
            </a:r>
          </a:p>
          <a:p>
            <a:pPr>
              <a:spcBef>
                <a:spcPct val="20000"/>
              </a:spcBef>
            </a:pPr>
            <a:endParaRPr lang="sv-SE" sz="1400" dirty="0"/>
          </a:p>
          <a:p>
            <a:pPr>
              <a:spcBef>
                <a:spcPct val="20000"/>
              </a:spcBef>
            </a:pPr>
            <a:r>
              <a:rPr lang="sv-SE" dirty="0"/>
              <a:t>S</a:t>
            </a:r>
            <a:r>
              <a:rPr lang="sv-SE" dirty="0" smtClean="0"/>
              <a:t>töd i specialpedagogiska </a:t>
            </a:r>
            <a:endParaRPr lang="sv-SE" dirty="0"/>
          </a:p>
          <a:p>
            <a:pPr>
              <a:spcBef>
                <a:spcPct val="20000"/>
              </a:spcBef>
            </a:pPr>
            <a:r>
              <a:rPr lang="sv-SE" dirty="0" smtClean="0"/>
              <a:t>frågor</a:t>
            </a:r>
            <a:endParaRPr lang="sv-SE" dirty="0">
              <a:solidFill>
                <a:srgbClr val="C00000"/>
              </a:solidFill>
            </a:endParaRPr>
          </a:p>
          <a:p>
            <a:pPr>
              <a:spcBef>
                <a:spcPct val="20000"/>
              </a:spcBef>
            </a:pPr>
            <a:endParaRPr lang="sv-SE" sz="3200" dirty="0"/>
          </a:p>
          <a:p>
            <a:pPr>
              <a:spcBef>
                <a:spcPct val="20000"/>
              </a:spcBef>
            </a:pPr>
            <a:endParaRPr lang="sv-SE" sz="3200" dirty="0"/>
          </a:p>
          <a:p>
            <a:pPr>
              <a:spcBef>
                <a:spcPct val="20000"/>
              </a:spcBef>
            </a:pPr>
            <a:endParaRPr lang="sv-SE" sz="3200" dirty="0"/>
          </a:p>
          <a:p>
            <a:pPr>
              <a:spcBef>
                <a:spcPct val="20000"/>
              </a:spcBef>
            </a:pPr>
            <a:r>
              <a:rPr lang="sv-SE" sz="3200" dirty="0"/>
              <a:t> </a:t>
            </a:r>
          </a:p>
          <a:p>
            <a:pPr>
              <a:spcBef>
                <a:spcPct val="20000"/>
              </a:spcBef>
            </a:pPr>
            <a:endParaRPr lang="sv-SE" sz="3200" dirty="0"/>
          </a:p>
          <a:p>
            <a:pPr>
              <a:spcBef>
                <a:spcPct val="20000"/>
              </a:spcBef>
            </a:pPr>
            <a:endParaRPr lang="sv-SE" sz="3200" dirty="0"/>
          </a:p>
          <a:p>
            <a:endParaRPr lang="sv-SE" sz="3200" b="1" dirty="0">
              <a:solidFill>
                <a:schemeClr val="tx2"/>
              </a:solidFill>
            </a:endParaRPr>
          </a:p>
        </p:txBody>
      </p:sp>
      <p:sp>
        <p:nvSpPr>
          <p:cNvPr id="3" name="Platshållare för bildnummer 2"/>
          <p:cNvSpPr>
            <a:spLocks noGrp="1"/>
          </p:cNvSpPr>
          <p:nvPr>
            <p:ph type="sldNum" sz="quarter" idx="12"/>
          </p:nvPr>
        </p:nvSpPr>
        <p:spPr/>
        <p:txBody>
          <a:bodyPr/>
          <a:lstStyle/>
          <a:p>
            <a:pPr>
              <a:defRPr/>
            </a:pPr>
            <a:fld id="{DFB90EE4-55B5-4031-B627-9AFF3BEA30CC}" type="slidenum">
              <a:rPr lang="sv-SE" smtClean="0"/>
              <a:pPr>
                <a:defRPr/>
              </a:pPr>
              <a:t>1</a:t>
            </a:fld>
            <a:endParaRPr lang="sv-SE"/>
          </a:p>
        </p:txBody>
      </p:sp>
      <p:pic>
        <p:nvPicPr>
          <p:cNvPr id="6" name="Bildobjekt 4"/>
          <p:cNvPicPr>
            <a:picLocks noChangeAspect="1"/>
          </p:cNvPicPr>
          <p:nvPr/>
        </p:nvPicPr>
        <p:blipFill>
          <a:blip r:embed="rId3">
            <a:extLst>
              <a:ext uri="{28A0092B-C50C-407E-A947-70E740481C1C}">
                <a14:useLocalDpi xmlns:a14="http://schemas.microsoft.com/office/drawing/2010/main" val="0"/>
              </a:ext>
            </a:extLst>
          </a:blip>
          <a:srcRect t="12798"/>
          <a:stretch>
            <a:fillRect/>
          </a:stretch>
        </p:blipFill>
        <p:spPr bwMode="auto">
          <a:xfrm>
            <a:off x="467544" y="1194788"/>
            <a:ext cx="3608270" cy="4725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665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7B7584F4-C81A-4AA6-AA3E-861CB2A767FA}" type="slidenum">
              <a:rPr lang="sv-SE" smtClean="0"/>
              <a:pPr>
                <a:defRPr/>
              </a:pPr>
              <a:t>10</a:t>
            </a:fld>
            <a:endParaRPr lang="sv-SE"/>
          </a:p>
        </p:txBody>
      </p:sp>
      <p:sp>
        <p:nvSpPr>
          <p:cNvPr id="4" name="textruta 3"/>
          <p:cNvSpPr txBox="1"/>
          <p:nvPr/>
        </p:nvSpPr>
        <p:spPr>
          <a:xfrm>
            <a:off x="611560" y="1628800"/>
            <a:ext cx="7992888" cy="3354765"/>
          </a:xfrm>
          <a:prstGeom prst="rect">
            <a:avLst/>
          </a:prstGeom>
          <a:noFill/>
        </p:spPr>
        <p:txBody>
          <a:bodyPr wrap="square" rtlCol="0">
            <a:spAutoFit/>
          </a:bodyPr>
          <a:lstStyle/>
          <a:p>
            <a:r>
              <a:rPr lang="sv-SE" b="1" dirty="0" smtClean="0"/>
              <a:t>Bedömning</a:t>
            </a:r>
            <a:r>
              <a:rPr lang="sv-SE" dirty="0" smtClean="0"/>
              <a:t/>
            </a:r>
            <a:br>
              <a:rPr lang="sv-SE" dirty="0" smtClean="0"/>
            </a:br>
            <a:endParaRPr lang="sv-SE" dirty="0" smtClean="0"/>
          </a:p>
          <a:p>
            <a:r>
              <a:rPr lang="sv-SE" sz="1800" dirty="0" smtClean="0"/>
              <a:t>För </a:t>
            </a:r>
            <a:r>
              <a:rPr lang="sv-SE" sz="1800" dirty="0"/>
              <a:t>att följa och stödja elevernas kunskapsutveckling </a:t>
            </a:r>
            <a:r>
              <a:rPr lang="sv-SE" sz="1800" dirty="0" smtClean="0"/>
              <a:t>behöver bedömningen </a:t>
            </a:r>
            <a:r>
              <a:rPr lang="sv-SE" sz="1800" dirty="0"/>
              <a:t>vara en integrerad del i undervisningen där </a:t>
            </a:r>
            <a:r>
              <a:rPr lang="sv-SE" sz="1800" dirty="0" smtClean="0"/>
              <a:t>den enskilda </a:t>
            </a:r>
            <a:r>
              <a:rPr lang="sv-SE" sz="1800" dirty="0"/>
              <a:t>eleven kontinuerligt kan få </a:t>
            </a:r>
            <a:r>
              <a:rPr lang="sv-SE" sz="1800" dirty="0" smtClean="0"/>
              <a:t>återkoppling på:</a:t>
            </a:r>
          </a:p>
          <a:p>
            <a:endParaRPr lang="sv-SE" sz="1800" dirty="0" smtClean="0"/>
          </a:p>
          <a:p>
            <a:pPr marL="285750" indent="-285750">
              <a:buFont typeface="Arial" panose="020B0604020202020204" pitchFamily="34" charset="0"/>
              <a:buChar char="•"/>
            </a:pPr>
            <a:r>
              <a:rPr lang="sv-SE" sz="1800" dirty="0" smtClean="0"/>
              <a:t>vad han eller </a:t>
            </a:r>
            <a:r>
              <a:rPr lang="sv-SE" sz="1800" dirty="0"/>
              <a:t>hon hittills har utvecklat, </a:t>
            </a:r>
            <a:endParaRPr lang="sv-SE" sz="1800" dirty="0" smtClean="0"/>
          </a:p>
          <a:p>
            <a:pPr marL="285750" indent="-285750">
              <a:buFont typeface="Arial" panose="020B0604020202020204" pitchFamily="34" charset="0"/>
              <a:buChar char="•"/>
            </a:pPr>
            <a:r>
              <a:rPr lang="sv-SE" sz="1800" dirty="0" smtClean="0"/>
              <a:t>vad </a:t>
            </a:r>
            <a:r>
              <a:rPr lang="sv-SE" sz="1800" dirty="0"/>
              <a:t>eleven behöver utveckla </a:t>
            </a:r>
            <a:r>
              <a:rPr lang="sv-SE" sz="1800" dirty="0" smtClean="0"/>
              <a:t>för att </a:t>
            </a:r>
            <a:r>
              <a:rPr lang="sv-SE" sz="1800" dirty="0"/>
              <a:t>nå kunskapskraven </a:t>
            </a:r>
            <a:r>
              <a:rPr lang="sv-SE" sz="1800" dirty="0" smtClean="0"/>
              <a:t>samt</a:t>
            </a:r>
          </a:p>
          <a:p>
            <a:pPr marL="285750" indent="-285750">
              <a:buFont typeface="Arial" panose="020B0604020202020204" pitchFamily="34" charset="0"/>
              <a:buChar char="•"/>
            </a:pPr>
            <a:r>
              <a:rPr lang="sv-SE" sz="1800" dirty="0" smtClean="0"/>
              <a:t>hur </a:t>
            </a:r>
            <a:r>
              <a:rPr lang="sv-SE" sz="1800" dirty="0"/>
              <a:t>undervisningen ska ge </a:t>
            </a:r>
            <a:r>
              <a:rPr lang="sv-SE" sz="1800" dirty="0" smtClean="0"/>
              <a:t>eleven möjlighet </a:t>
            </a:r>
            <a:r>
              <a:rPr lang="sv-SE" sz="1800" dirty="0"/>
              <a:t>att utveckla detta</a:t>
            </a:r>
            <a:r>
              <a:rPr lang="sv-SE" sz="1800" dirty="0" smtClean="0"/>
              <a:t>.</a:t>
            </a:r>
          </a:p>
          <a:p>
            <a:endParaRPr lang="sv-SE" dirty="0"/>
          </a:p>
          <a:p>
            <a:r>
              <a:rPr lang="sv-SE" sz="1400" dirty="0" smtClean="0"/>
              <a:t>(Skolverket 2011, Allmänna råd, Planering och genomförande av undervisningen, sid 19)</a:t>
            </a:r>
            <a:endParaRPr lang="sv-SE" sz="1400" dirty="0"/>
          </a:p>
        </p:txBody>
      </p:sp>
      <p:sp>
        <p:nvSpPr>
          <p:cNvPr id="5" name="textruta 4"/>
          <p:cNvSpPr txBox="1"/>
          <p:nvPr/>
        </p:nvSpPr>
        <p:spPr>
          <a:xfrm>
            <a:off x="611560" y="188640"/>
            <a:ext cx="4824536" cy="461665"/>
          </a:xfrm>
          <a:prstGeom prst="rect">
            <a:avLst/>
          </a:prstGeom>
          <a:noFill/>
        </p:spPr>
        <p:txBody>
          <a:bodyPr wrap="square" rtlCol="0">
            <a:spAutoFit/>
          </a:bodyPr>
          <a:lstStyle/>
          <a:p>
            <a:r>
              <a:rPr lang="sv-SE" b="1" dirty="0" smtClean="0">
                <a:solidFill>
                  <a:schemeClr val="bg1"/>
                </a:solidFill>
              </a:rPr>
              <a:t>Stöd för kunskapsutveckling</a:t>
            </a:r>
            <a:endParaRPr lang="sv-SE" b="1" dirty="0">
              <a:solidFill>
                <a:schemeClr val="bg1"/>
              </a:solidFill>
            </a:endParaRPr>
          </a:p>
        </p:txBody>
      </p:sp>
    </p:spTree>
    <p:extLst>
      <p:ext uri="{BB962C8B-B14F-4D97-AF65-F5344CB8AC3E}">
        <p14:creationId xmlns:p14="http://schemas.microsoft.com/office/powerpoint/2010/main" val="2544779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ubrik 1"/>
          <p:cNvSpPr>
            <a:spLocks noGrp="1"/>
          </p:cNvSpPr>
          <p:nvPr>
            <p:ph type="title"/>
          </p:nvPr>
        </p:nvSpPr>
        <p:spPr>
          <a:xfrm>
            <a:off x="609600" y="-171450"/>
            <a:ext cx="7923213" cy="2152650"/>
          </a:xfrm>
        </p:spPr>
        <p:txBody>
          <a:bodyPr/>
          <a:lstStyle/>
          <a:p>
            <a:r>
              <a:rPr lang="sv-SE" sz="2400" smtClean="0">
                <a:solidFill>
                  <a:schemeClr val="bg1"/>
                </a:solidFill>
              </a:rPr>
              <a:t>Anmälnings- och utredningsskyldighet</a:t>
            </a:r>
          </a:p>
        </p:txBody>
      </p:sp>
      <p:sp>
        <p:nvSpPr>
          <p:cNvPr id="15363" name="Platshållare för innehåll 2"/>
          <p:cNvSpPr>
            <a:spLocks noGrp="1"/>
          </p:cNvSpPr>
          <p:nvPr>
            <p:ph idx="1"/>
          </p:nvPr>
        </p:nvSpPr>
        <p:spPr>
          <a:xfrm>
            <a:off x="755576" y="1556792"/>
            <a:ext cx="7772400" cy="4475708"/>
          </a:xfrm>
        </p:spPr>
        <p:txBody>
          <a:bodyPr/>
          <a:lstStyle/>
          <a:p>
            <a:pPr marL="0" indent="0">
              <a:buFontTx/>
              <a:buNone/>
            </a:pPr>
            <a:r>
              <a:rPr lang="sv-SE" sz="1800" b="1" dirty="0" smtClean="0"/>
              <a:t>8 §  </a:t>
            </a:r>
            <a:r>
              <a:rPr lang="sv-SE" sz="1800" dirty="0" smtClean="0"/>
              <a:t>Om det inom ramen för undervisningen eller genom resultatet på ett nationellt prov, genom uppgifter från lärare, övrig skolpersonal, en elev eller en elevs vårdnadshavare eller på annat sätt framkommer att det kan befaras att en elev inte kommer att nå de kunskapskrav som minst ska uppnås, ska detta anmälas till rektorn. </a:t>
            </a:r>
            <a:br>
              <a:rPr lang="sv-SE" sz="1800" dirty="0" smtClean="0"/>
            </a:br>
            <a:endParaRPr lang="sv-SE" sz="1800" dirty="0" smtClean="0"/>
          </a:p>
          <a:p>
            <a:pPr marL="0" indent="0">
              <a:buFontTx/>
              <a:buNone/>
            </a:pPr>
            <a:r>
              <a:rPr lang="sv-SE" sz="1800" dirty="0" smtClean="0"/>
              <a:t>Rektorn ska se till att elevens behov av särskilt stöd skyndsamt utreds. </a:t>
            </a:r>
          </a:p>
          <a:p>
            <a:pPr marL="0" indent="0">
              <a:buFontTx/>
              <a:buNone/>
            </a:pPr>
            <a:endParaRPr lang="sv-SE" sz="1800" dirty="0" smtClean="0"/>
          </a:p>
          <a:p>
            <a:pPr marL="0" indent="0">
              <a:buFontTx/>
              <a:buNone/>
            </a:pPr>
            <a:r>
              <a:rPr lang="sv-SE" sz="1800" dirty="0" smtClean="0"/>
              <a:t>Behovet av särskilt stöd ska även utredas om eleven uppvisar andra svårigheter i sin skolsituation. Samråd ska ske med elevhälsan, om det inte är uppenbart obehövligt. </a:t>
            </a:r>
          </a:p>
          <a:p>
            <a:pPr marL="0" indent="0">
              <a:buFontTx/>
              <a:buNone/>
            </a:pPr>
            <a:endParaRPr lang="sv-SE" sz="1800" dirty="0" smtClean="0"/>
          </a:p>
          <a:p>
            <a:pPr marL="0" indent="0">
              <a:buFontTx/>
              <a:buNone/>
            </a:pPr>
            <a:r>
              <a:rPr lang="sv-SE" sz="1800" dirty="0" smtClean="0"/>
              <a:t>Om en utredning visar att en elev är i behov av särskilt stöd, </a:t>
            </a:r>
            <a:r>
              <a:rPr lang="sv-SE" sz="1800" b="1" dirty="0" smtClean="0"/>
              <a:t>ska</a:t>
            </a:r>
            <a:r>
              <a:rPr lang="sv-SE" sz="1800" dirty="0" smtClean="0"/>
              <a:t> han eller hon ges sådant stöd.</a:t>
            </a:r>
          </a:p>
          <a:p>
            <a:pPr marL="0" indent="0">
              <a:buFontTx/>
              <a:buNone/>
            </a:pPr>
            <a:r>
              <a:rPr lang="sv-SE" sz="1100" dirty="0" smtClean="0"/>
              <a:t>(Skollagen sid 12)</a:t>
            </a:r>
          </a:p>
        </p:txBody>
      </p:sp>
      <p:sp>
        <p:nvSpPr>
          <p:cNvPr id="15366" name="Platshållare för bildnummer 5"/>
          <p:cNvSpPr>
            <a:spLocks noGrp="1"/>
          </p:cNvSpPr>
          <p:nvPr>
            <p:ph type="sldNum" sz="quarter" idx="12"/>
          </p:nvPr>
        </p:nvSpPr>
        <p:spPr>
          <a:noFill/>
        </p:spPr>
        <p:txBody>
          <a:bodyPr/>
          <a:lstStyle/>
          <a:p>
            <a:fld id="{4090AD7D-4E07-46A1-963E-E0127F11662E}" type="slidenum">
              <a:rPr lang="sv-SE" smtClean="0">
                <a:latin typeface="Arial" pitchFamily="34" charset="0"/>
              </a:rPr>
              <a:pPr/>
              <a:t>11</a:t>
            </a:fld>
            <a:endParaRPr lang="sv-SE" smtClean="0">
              <a:latin typeface="Arial" pitchFamily="34" charset="0"/>
            </a:endParaRPr>
          </a:p>
        </p:txBody>
      </p:sp>
      <p:sp>
        <p:nvSpPr>
          <p:cNvPr id="7" name="Rektangel 6"/>
          <p:cNvSpPr/>
          <p:nvPr/>
        </p:nvSpPr>
        <p:spPr>
          <a:xfrm>
            <a:off x="611188" y="260350"/>
            <a:ext cx="7129462" cy="1200150"/>
          </a:xfrm>
          <a:prstGeom prst="rect">
            <a:avLst/>
          </a:prstGeom>
        </p:spPr>
        <p:txBody>
          <a:bodyPr>
            <a:spAutoFit/>
          </a:bodyPr>
          <a:lstStyle/>
          <a:p>
            <a:pPr>
              <a:defRPr/>
            </a:pPr>
            <a:r>
              <a:rPr lang="sv-SE" b="1" kern="0" dirty="0">
                <a:solidFill>
                  <a:schemeClr val="bg1"/>
                </a:solidFill>
                <a:latin typeface="Arial"/>
                <a:ea typeface="ヒラギノ角ゴ Pro W3"/>
                <a:cs typeface="+mj-cs"/>
              </a:rPr>
              <a:t>Rätt till särskilt stöd</a:t>
            </a:r>
          </a:p>
          <a:p>
            <a:pPr>
              <a:defRPr/>
            </a:pPr>
            <a:endParaRPr lang="sv-SE" b="1" kern="0" dirty="0">
              <a:latin typeface="Arial"/>
              <a:ea typeface="ヒラギノ角ゴ Pro W3"/>
              <a:cs typeface="+mj-cs"/>
            </a:endParaRPr>
          </a:p>
          <a:p>
            <a:pPr>
              <a:defRPr/>
            </a:pPr>
            <a:r>
              <a:rPr lang="sv-SE" b="1" kern="0" dirty="0">
                <a:latin typeface="Arial"/>
                <a:ea typeface="ヒラギノ角ゴ Pro W3"/>
                <a:cs typeface="+mj-cs"/>
              </a:rPr>
              <a:t>Anmälnings- och utredningsskyldighet</a:t>
            </a:r>
          </a:p>
        </p:txBody>
      </p:sp>
    </p:spTree>
    <p:extLst>
      <p:ext uri="{BB962C8B-B14F-4D97-AF65-F5344CB8AC3E}">
        <p14:creationId xmlns:p14="http://schemas.microsoft.com/office/powerpoint/2010/main" val="2591130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Platshållare för bildnummer 2"/>
          <p:cNvSpPr>
            <a:spLocks noGrp="1"/>
          </p:cNvSpPr>
          <p:nvPr>
            <p:ph type="sldNum" sz="quarter" idx="12"/>
          </p:nvPr>
        </p:nvSpPr>
        <p:spPr/>
        <p:txBody>
          <a:bodyPr/>
          <a:lstStyle/>
          <a:p>
            <a:pPr>
              <a:defRPr/>
            </a:pPr>
            <a:fld id="{8B398644-A4B1-4B72-8F5D-2CC3BEA50A56}" type="slidenum">
              <a:rPr lang="sv-SE" smtClean="0">
                <a:latin typeface="Arial" pitchFamily="34" charset="0"/>
                <a:ea typeface="ヒラギノ角ゴ Pro W3"/>
                <a:cs typeface="ヒラギノ角ゴ Pro W3"/>
              </a:rPr>
              <a:pPr>
                <a:defRPr/>
              </a:pPr>
              <a:t>12</a:t>
            </a:fld>
            <a:endParaRPr lang="sv-SE" smtClean="0">
              <a:latin typeface="Arial" pitchFamily="34" charset="0"/>
              <a:ea typeface="ヒラギノ角ゴ Pro W3"/>
              <a:cs typeface="ヒラギノ角ゴ Pro W3"/>
            </a:endParaRPr>
          </a:p>
        </p:txBody>
      </p:sp>
      <p:sp>
        <p:nvSpPr>
          <p:cNvPr id="4" name="textruta 3"/>
          <p:cNvSpPr txBox="1"/>
          <p:nvPr/>
        </p:nvSpPr>
        <p:spPr>
          <a:xfrm>
            <a:off x="601663" y="695325"/>
            <a:ext cx="7858125" cy="5355312"/>
          </a:xfrm>
          <a:prstGeom prst="rect">
            <a:avLst/>
          </a:prstGeom>
          <a:noFill/>
        </p:spPr>
        <p:txBody>
          <a:bodyPr>
            <a:spAutoFit/>
          </a:bodyPr>
          <a:lstStyle/>
          <a:p>
            <a:pPr>
              <a:defRPr/>
            </a:pPr>
            <a:endParaRPr lang="sv-SE" sz="2400" b="1" dirty="0" smtClean="0">
              <a:latin typeface="Arial" charset="0"/>
              <a:ea typeface="ヒラギノ角ゴ Pro W3" pitchFamily="32" charset="-128"/>
            </a:endParaRPr>
          </a:p>
          <a:p>
            <a:pPr>
              <a:defRPr/>
            </a:pPr>
            <a:r>
              <a:rPr lang="sv-SE" sz="2400" b="1" dirty="0" smtClean="0">
                <a:latin typeface="Arial" charset="0"/>
                <a:ea typeface="ヒラギノ角ゴ Pro W3" pitchFamily="32" charset="-128"/>
              </a:rPr>
              <a:t>Åtgärdsprogrammet </a:t>
            </a:r>
            <a:r>
              <a:rPr lang="sv-SE" sz="2400" b="1" dirty="0">
                <a:latin typeface="Arial" charset="0"/>
                <a:ea typeface="ヒラギノ角ゴ Pro W3" pitchFamily="32" charset="-128"/>
              </a:rPr>
              <a:t>– en pedagogisk planering</a:t>
            </a:r>
          </a:p>
          <a:p>
            <a:pPr>
              <a:defRPr/>
            </a:pPr>
            <a:endParaRPr lang="sv-SE" dirty="0">
              <a:latin typeface="Arial" charset="0"/>
              <a:ea typeface="ヒラギノ角ゴ Pro W3" pitchFamily="32" charset="-128"/>
            </a:endParaRPr>
          </a:p>
          <a:p>
            <a:pPr>
              <a:defRPr/>
            </a:pPr>
            <a:r>
              <a:rPr lang="sv-SE" sz="1800" dirty="0"/>
              <a:t>Målen </a:t>
            </a:r>
            <a:r>
              <a:rPr lang="sv-SE" sz="1800" dirty="0" smtClean="0"/>
              <a:t>ska beskrivas </a:t>
            </a:r>
            <a:r>
              <a:rPr lang="sv-SE" sz="1800" dirty="0"/>
              <a:t>som:</a:t>
            </a:r>
          </a:p>
          <a:p>
            <a:pPr>
              <a:buFont typeface="Arial" pitchFamily="34" charset="0"/>
              <a:buChar char="•"/>
              <a:defRPr/>
            </a:pPr>
            <a:r>
              <a:rPr lang="sv-SE" sz="1800" dirty="0"/>
              <a:t>  vad är det som eleven ska kunna, förstå och </a:t>
            </a:r>
            <a:r>
              <a:rPr lang="sv-SE" sz="1800" dirty="0" smtClean="0"/>
              <a:t>göra?</a:t>
            </a:r>
            <a:endParaRPr lang="sv-SE" sz="1800" dirty="0"/>
          </a:p>
          <a:p>
            <a:pPr>
              <a:buFont typeface="Arial" pitchFamily="34" charset="0"/>
              <a:buChar char="•"/>
              <a:defRPr/>
            </a:pPr>
            <a:r>
              <a:rPr lang="sv-SE" sz="1800" dirty="0"/>
              <a:t>  hur ska eleven visa sin </a:t>
            </a:r>
            <a:r>
              <a:rPr lang="sv-SE" sz="1800" dirty="0" smtClean="0"/>
              <a:t>kunskap?</a:t>
            </a:r>
            <a:endParaRPr lang="sv-SE" sz="1800" dirty="0"/>
          </a:p>
          <a:p>
            <a:pPr>
              <a:defRPr/>
            </a:pPr>
            <a:endParaRPr lang="sv-SE" sz="1800" dirty="0"/>
          </a:p>
          <a:p>
            <a:pPr>
              <a:defRPr/>
            </a:pPr>
            <a:r>
              <a:rPr lang="sv-SE" sz="1800" dirty="0"/>
              <a:t>Åtgärderna ska visa:</a:t>
            </a:r>
          </a:p>
          <a:p>
            <a:pPr marL="269875" indent="-269875">
              <a:buFont typeface="Arial" pitchFamily="34" charset="0"/>
              <a:buChar char="•"/>
              <a:defRPr/>
            </a:pPr>
            <a:r>
              <a:rPr lang="sv-SE" sz="1800" dirty="0"/>
              <a:t>de förutsättningar som undervisningen bör ge eleven för att nå målen</a:t>
            </a:r>
          </a:p>
          <a:p>
            <a:pPr marL="269875" indent="-269875">
              <a:buFont typeface="Arial" pitchFamily="34" charset="0"/>
              <a:buChar char="•"/>
              <a:defRPr/>
            </a:pPr>
            <a:r>
              <a:rPr lang="sv-SE" sz="1800" dirty="0"/>
              <a:t>hur tillgängligheten ska tillgodoses</a:t>
            </a:r>
          </a:p>
          <a:p>
            <a:pPr marL="269875" indent="-269875">
              <a:buFont typeface="Arial" pitchFamily="34" charset="0"/>
              <a:buChar char="•"/>
              <a:defRPr/>
            </a:pPr>
            <a:r>
              <a:rPr lang="sv-SE" sz="1800" dirty="0"/>
              <a:t>vilka förutsättningar behöver skapas för att eleven ska kunna visa sin kunskap så att den kan bedömas</a:t>
            </a:r>
          </a:p>
          <a:p>
            <a:pPr marL="269875" indent="-269875">
              <a:defRPr/>
            </a:pPr>
            <a:endParaRPr lang="sv-SE" sz="1800" dirty="0"/>
          </a:p>
          <a:p>
            <a:pPr marL="269875" indent="-269875">
              <a:defRPr/>
            </a:pPr>
            <a:r>
              <a:rPr lang="sv-SE" sz="1800" dirty="0"/>
              <a:t>Utvärderingen ska visa:</a:t>
            </a:r>
          </a:p>
          <a:p>
            <a:pPr marL="269875" indent="-269875">
              <a:buFont typeface="Arial" pitchFamily="34" charset="0"/>
              <a:buChar char="•"/>
              <a:defRPr/>
            </a:pPr>
            <a:r>
              <a:rPr lang="sv-SE" sz="1800" dirty="0"/>
              <a:t>om undervisningen har skapat förutsättningar för eleven att nå </a:t>
            </a:r>
            <a:r>
              <a:rPr lang="sv-SE" sz="1800" dirty="0" smtClean="0"/>
              <a:t>de satta målen</a:t>
            </a:r>
          </a:p>
          <a:p>
            <a:pPr>
              <a:defRPr/>
            </a:pPr>
            <a:endParaRPr lang="sv-SE" sz="1800" dirty="0"/>
          </a:p>
          <a:p>
            <a:pPr>
              <a:defRPr/>
            </a:pPr>
            <a:r>
              <a:rPr lang="sv-SE" sz="1800" dirty="0" smtClean="0"/>
              <a:t>Intervallen ska vara täta vad gäller utvärderingar.</a:t>
            </a:r>
            <a:endParaRPr lang="sv-SE" sz="1800" dirty="0"/>
          </a:p>
        </p:txBody>
      </p:sp>
      <p:sp>
        <p:nvSpPr>
          <p:cNvPr id="5" name="Rektangel 4"/>
          <p:cNvSpPr/>
          <p:nvPr/>
        </p:nvSpPr>
        <p:spPr>
          <a:xfrm>
            <a:off x="755576" y="116632"/>
            <a:ext cx="7129462" cy="830997"/>
          </a:xfrm>
          <a:prstGeom prst="rect">
            <a:avLst/>
          </a:prstGeom>
        </p:spPr>
        <p:txBody>
          <a:bodyPr>
            <a:spAutoFit/>
          </a:bodyPr>
          <a:lstStyle/>
          <a:p>
            <a:pPr>
              <a:defRPr/>
            </a:pPr>
            <a:r>
              <a:rPr lang="sv-SE" b="1" kern="0" dirty="0">
                <a:solidFill>
                  <a:schemeClr val="bg1"/>
                </a:solidFill>
                <a:latin typeface="Arial"/>
                <a:ea typeface="ヒラギノ角ゴ Pro W3"/>
                <a:cs typeface="+mj-cs"/>
              </a:rPr>
              <a:t>Rätt till särskilt stöd</a:t>
            </a:r>
          </a:p>
          <a:p>
            <a:pPr>
              <a:defRPr/>
            </a:pPr>
            <a:endParaRPr lang="sv-SE" b="1" kern="0" dirty="0">
              <a:latin typeface="Arial"/>
              <a:ea typeface="ヒラギノ角ゴ Pro W3"/>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2400" dirty="0" smtClean="0"/>
              <a:t>Skollagen 3 kap 3§</a:t>
            </a:r>
            <a:endParaRPr lang="sv-SE" sz="2400" dirty="0"/>
          </a:p>
        </p:txBody>
      </p:sp>
      <p:sp>
        <p:nvSpPr>
          <p:cNvPr id="3" name="Platshållare för innehåll 2"/>
          <p:cNvSpPr>
            <a:spLocks noGrp="1"/>
          </p:cNvSpPr>
          <p:nvPr>
            <p:ph idx="1"/>
          </p:nvPr>
        </p:nvSpPr>
        <p:spPr/>
        <p:txBody>
          <a:bodyPr/>
          <a:lstStyle/>
          <a:p>
            <a:pPr marL="0" indent="0">
              <a:buNone/>
            </a:pPr>
            <a:r>
              <a:rPr lang="sv-SE" sz="1800" dirty="0" smtClean="0"/>
              <a:t>Alla </a:t>
            </a:r>
            <a:r>
              <a:rPr lang="sv-SE" sz="1800" dirty="0"/>
              <a:t>barn och elever ska ges den ledning och stimulans som de </a:t>
            </a:r>
            <a:r>
              <a:rPr lang="sv-SE" sz="1800" dirty="0" smtClean="0"/>
              <a:t>behöver i </a:t>
            </a:r>
            <a:r>
              <a:rPr lang="sv-SE" sz="1800" dirty="0"/>
              <a:t>sitt lärande och sin personliga utveckling för att de utifrån sina egna </a:t>
            </a:r>
            <a:r>
              <a:rPr lang="sv-SE" sz="1800" dirty="0" smtClean="0"/>
              <a:t>förutsättningar ska </a:t>
            </a:r>
            <a:r>
              <a:rPr lang="sv-SE" sz="1800" dirty="0"/>
              <a:t>kunna utvecklas </a:t>
            </a:r>
            <a:r>
              <a:rPr lang="sv-SE" sz="1800" b="1" dirty="0"/>
              <a:t>så långt som möjligt </a:t>
            </a:r>
            <a:r>
              <a:rPr lang="sv-SE" sz="1800" dirty="0"/>
              <a:t>enligt </a:t>
            </a:r>
            <a:r>
              <a:rPr lang="sv-SE" sz="1800" dirty="0" smtClean="0"/>
              <a:t>utbildningens mål.</a:t>
            </a:r>
          </a:p>
          <a:p>
            <a:pPr marL="0" indent="0">
              <a:buNone/>
            </a:pPr>
            <a:endParaRPr lang="sv-SE" sz="1800" dirty="0" smtClean="0"/>
          </a:p>
          <a:p>
            <a:pPr marL="0" indent="0">
              <a:buNone/>
            </a:pPr>
            <a:r>
              <a:rPr lang="sv-SE" sz="1800" dirty="0" smtClean="0"/>
              <a:t>Elever </a:t>
            </a:r>
            <a:r>
              <a:rPr lang="sv-SE" sz="1800" dirty="0"/>
              <a:t>som lätt når de kunskapskrav som minst ska uppnås ska </a:t>
            </a:r>
            <a:r>
              <a:rPr lang="sv-SE" sz="1800" dirty="0" smtClean="0"/>
              <a:t>ges ledning </a:t>
            </a:r>
            <a:r>
              <a:rPr lang="sv-SE" sz="1800" dirty="0"/>
              <a:t>och stimulans för att kunna nå längre i sin kunskapsutveckling.</a:t>
            </a:r>
          </a:p>
        </p:txBody>
      </p:sp>
      <p:sp>
        <p:nvSpPr>
          <p:cNvPr id="5" name="Platshållare för bildnummer 4"/>
          <p:cNvSpPr>
            <a:spLocks noGrp="1"/>
          </p:cNvSpPr>
          <p:nvPr>
            <p:ph type="sldNum" sz="quarter" idx="12"/>
          </p:nvPr>
        </p:nvSpPr>
        <p:spPr/>
        <p:txBody>
          <a:bodyPr/>
          <a:lstStyle/>
          <a:p>
            <a:pPr>
              <a:defRPr/>
            </a:pPr>
            <a:fld id="{97AB5F3B-C639-4866-A0AF-305121A6E03E}" type="slidenum">
              <a:rPr lang="sv-SE" smtClean="0"/>
              <a:pPr>
                <a:defRPr/>
              </a:pPr>
              <a:t>13</a:t>
            </a:fld>
            <a:endParaRPr lang="sv-SE"/>
          </a:p>
        </p:txBody>
      </p:sp>
      <p:sp>
        <p:nvSpPr>
          <p:cNvPr id="6" name="textruta 5"/>
          <p:cNvSpPr txBox="1"/>
          <p:nvPr/>
        </p:nvSpPr>
        <p:spPr>
          <a:xfrm>
            <a:off x="683568" y="44624"/>
            <a:ext cx="5688632" cy="523220"/>
          </a:xfrm>
          <a:prstGeom prst="rect">
            <a:avLst/>
          </a:prstGeom>
          <a:noFill/>
        </p:spPr>
        <p:txBody>
          <a:bodyPr wrap="square" rtlCol="0">
            <a:spAutoFit/>
          </a:bodyPr>
          <a:lstStyle/>
          <a:p>
            <a:r>
              <a:rPr lang="sv-SE" sz="2800" b="1" dirty="0" smtClean="0">
                <a:solidFill>
                  <a:schemeClr val="bg1"/>
                </a:solidFill>
              </a:rPr>
              <a:t>Stödet ska inte upphöra vid E</a:t>
            </a:r>
            <a:endParaRPr lang="sv-SE" sz="2800" b="1" dirty="0">
              <a:solidFill>
                <a:schemeClr val="bg1"/>
              </a:solidFill>
            </a:endParaRPr>
          </a:p>
        </p:txBody>
      </p:sp>
    </p:spTree>
    <p:extLst>
      <p:ext uri="{BB962C8B-B14F-4D97-AF65-F5344CB8AC3E}">
        <p14:creationId xmlns:p14="http://schemas.microsoft.com/office/powerpoint/2010/main" val="18139526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476672"/>
            <a:ext cx="6705600" cy="1072480"/>
          </a:xfrm>
        </p:spPr>
        <p:txBody>
          <a:bodyPr/>
          <a:lstStyle/>
          <a:p>
            <a:r>
              <a:rPr lang="sv-SE" sz="2400" dirty="0" smtClean="0"/>
              <a:t/>
            </a:r>
            <a:br>
              <a:rPr lang="sv-SE" sz="2400" dirty="0" smtClean="0"/>
            </a:br>
            <a:r>
              <a:rPr lang="sv-SE" sz="2400" dirty="0" smtClean="0"/>
              <a:t>Läroplan gymnasiet sid 15</a:t>
            </a:r>
            <a:endParaRPr lang="sv-SE" sz="2400" dirty="0"/>
          </a:p>
        </p:txBody>
      </p:sp>
      <p:sp>
        <p:nvSpPr>
          <p:cNvPr id="3" name="Platshållare för innehåll 2"/>
          <p:cNvSpPr>
            <a:spLocks noGrp="1"/>
          </p:cNvSpPr>
          <p:nvPr>
            <p:ph idx="1"/>
          </p:nvPr>
        </p:nvSpPr>
        <p:spPr>
          <a:xfrm>
            <a:off x="467544" y="1340768"/>
            <a:ext cx="8210872" cy="3733800"/>
          </a:xfrm>
        </p:spPr>
        <p:txBody>
          <a:bodyPr/>
          <a:lstStyle/>
          <a:p>
            <a:pPr marL="0" indent="0">
              <a:buNone/>
            </a:pPr>
            <a:endParaRPr lang="sv-SE" sz="1800" dirty="0" smtClean="0"/>
          </a:p>
          <a:p>
            <a:pPr marL="0" indent="0">
              <a:buNone/>
            </a:pPr>
            <a:r>
              <a:rPr lang="sv-SE" sz="1800" dirty="0" smtClean="0"/>
              <a:t>Läraren </a:t>
            </a:r>
            <a:r>
              <a:rPr lang="sv-SE" sz="1800" dirty="0"/>
              <a:t>ska vid </a:t>
            </a:r>
            <a:r>
              <a:rPr lang="sv-SE" sz="1800" dirty="0" smtClean="0"/>
              <a:t>betygssättningen:</a:t>
            </a:r>
          </a:p>
          <a:p>
            <a:pPr marL="0" indent="0">
              <a:buNone/>
            </a:pPr>
            <a:endParaRPr lang="sv-SE" sz="1800" dirty="0"/>
          </a:p>
          <a:p>
            <a:r>
              <a:rPr lang="sv-SE" sz="1800" dirty="0" smtClean="0"/>
              <a:t>utnyttja </a:t>
            </a:r>
            <a:r>
              <a:rPr lang="sv-SE" sz="1800" dirty="0"/>
              <a:t>all tillgänglig information om elevens kunskaper i förhållande till de nationella kunskapskrav som finns för respektive kurs, </a:t>
            </a:r>
          </a:p>
          <a:p>
            <a:r>
              <a:rPr lang="sv-SE" sz="1800" dirty="0" smtClean="0"/>
              <a:t>beakta </a:t>
            </a:r>
            <a:r>
              <a:rPr lang="sv-SE" sz="1800" dirty="0"/>
              <a:t>även sådana kunskaper som en elev har tillägnat sig på annat sätt än genom den aktuella </a:t>
            </a:r>
            <a:r>
              <a:rPr lang="sv-SE" sz="1800" dirty="0" smtClean="0"/>
              <a:t>undervisningen*, </a:t>
            </a:r>
            <a:r>
              <a:rPr lang="sv-SE" sz="1800" dirty="0"/>
              <a:t>och </a:t>
            </a:r>
          </a:p>
          <a:p>
            <a:r>
              <a:rPr lang="sv-SE" sz="1800" dirty="0" smtClean="0"/>
              <a:t>utifrån </a:t>
            </a:r>
            <a:r>
              <a:rPr lang="sv-SE" sz="1800" dirty="0"/>
              <a:t>de nationella kunskapskrav som finns för respektive kurs allsidigt utvärdera varje elevs kunskaper. </a:t>
            </a:r>
          </a:p>
        </p:txBody>
      </p:sp>
      <p:sp>
        <p:nvSpPr>
          <p:cNvPr id="5" name="Platshållare för bildnummer 4"/>
          <p:cNvSpPr>
            <a:spLocks noGrp="1"/>
          </p:cNvSpPr>
          <p:nvPr>
            <p:ph type="sldNum" sz="quarter" idx="12"/>
          </p:nvPr>
        </p:nvSpPr>
        <p:spPr/>
        <p:txBody>
          <a:bodyPr/>
          <a:lstStyle/>
          <a:p>
            <a:pPr>
              <a:defRPr/>
            </a:pPr>
            <a:fld id="{97AB5F3B-C639-4866-A0AF-305121A6E03E}" type="slidenum">
              <a:rPr lang="sv-SE" smtClean="0"/>
              <a:pPr>
                <a:defRPr/>
              </a:pPr>
              <a:t>14</a:t>
            </a:fld>
            <a:endParaRPr lang="sv-SE"/>
          </a:p>
        </p:txBody>
      </p:sp>
      <p:sp>
        <p:nvSpPr>
          <p:cNvPr id="6" name="Rektangel 5"/>
          <p:cNvSpPr/>
          <p:nvPr/>
        </p:nvSpPr>
        <p:spPr>
          <a:xfrm>
            <a:off x="467544" y="5343599"/>
            <a:ext cx="6768752" cy="369332"/>
          </a:xfrm>
          <a:prstGeom prst="rect">
            <a:avLst/>
          </a:prstGeom>
        </p:spPr>
        <p:txBody>
          <a:bodyPr wrap="square">
            <a:spAutoFit/>
          </a:bodyPr>
          <a:lstStyle/>
          <a:p>
            <a:r>
              <a:rPr lang="sv-SE" sz="1800" dirty="0" smtClean="0"/>
              <a:t>*till exempel vilka </a:t>
            </a:r>
            <a:r>
              <a:rPr lang="sv-SE" sz="1800" dirty="0"/>
              <a:t>kunskaper fanns före insjuknandet</a:t>
            </a:r>
          </a:p>
        </p:txBody>
      </p:sp>
    </p:spTree>
    <p:extLst>
      <p:ext uri="{BB962C8B-B14F-4D97-AF65-F5344CB8AC3E}">
        <p14:creationId xmlns:p14="http://schemas.microsoft.com/office/powerpoint/2010/main" val="18314230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15</a:t>
            </a:fld>
            <a:endParaRPr lang="sv-SE"/>
          </a:p>
        </p:txBody>
      </p:sp>
      <p:sp>
        <p:nvSpPr>
          <p:cNvPr id="4" name="textruta 3"/>
          <p:cNvSpPr txBox="1"/>
          <p:nvPr/>
        </p:nvSpPr>
        <p:spPr>
          <a:xfrm>
            <a:off x="827584" y="1268760"/>
            <a:ext cx="7200800" cy="4985980"/>
          </a:xfrm>
          <a:prstGeom prst="rect">
            <a:avLst/>
          </a:prstGeom>
          <a:noFill/>
        </p:spPr>
        <p:txBody>
          <a:bodyPr wrap="square" rtlCol="0">
            <a:spAutoFit/>
          </a:bodyPr>
          <a:lstStyle/>
          <a:p>
            <a:endParaRPr lang="sv-SE" sz="900" b="1" dirty="0"/>
          </a:p>
          <a:p>
            <a:r>
              <a:rPr lang="sv-SE" b="1" dirty="0" smtClean="0"/>
              <a:t>Stödåtgärder - rätt </a:t>
            </a:r>
            <a:r>
              <a:rPr lang="sv-SE" b="1" dirty="0"/>
              <a:t>att gå om en </a:t>
            </a:r>
            <a:r>
              <a:rPr lang="sv-SE" b="1" dirty="0" smtClean="0"/>
              <a:t>kurs</a:t>
            </a:r>
          </a:p>
          <a:p>
            <a:r>
              <a:rPr lang="sv-SE" sz="2000" b="1" dirty="0"/>
              <a:t>9 kap. 1 § </a:t>
            </a:r>
          </a:p>
          <a:p>
            <a:endParaRPr lang="sv-SE" sz="900" dirty="0"/>
          </a:p>
          <a:p>
            <a:r>
              <a:rPr lang="sv-SE" sz="1800" dirty="0" smtClean="0"/>
              <a:t>Om </a:t>
            </a:r>
            <a:r>
              <a:rPr lang="sv-SE" sz="1800" dirty="0"/>
              <a:t>en elev inte har fått lägst betyget E på en kurs, har eleven rätt att </a:t>
            </a:r>
            <a:r>
              <a:rPr lang="sv-SE" sz="1800" dirty="0" smtClean="0"/>
              <a:t>gå om </a:t>
            </a:r>
            <a:r>
              <a:rPr lang="sv-SE" sz="1800" dirty="0"/>
              <a:t>kursen en gång</a:t>
            </a:r>
            <a:r>
              <a:rPr lang="sv-SE" sz="1800" dirty="0" smtClean="0"/>
              <a:t>.</a:t>
            </a:r>
            <a:br>
              <a:rPr lang="sv-SE" sz="1800" dirty="0" smtClean="0"/>
            </a:br>
            <a:endParaRPr lang="sv-SE" sz="1800" dirty="0" smtClean="0"/>
          </a:p>
          <a:p>
            <a:r>
              <a:rPr lang="sv-SE" sz="1800" dirty="0" smtClean="0"/>
              <a:t>Har </a:t>
            </a:r>
            <a:r>
              <a:rPr lang="sv-SE" sz="1800" dirty="0"/>
              <a:t>eleven slutfört kursen två gånger och inte fått lägst</a:t>
            </a:r>
          </a:p>
          <a:p>
            <a:r>
              <a:rPr lang="sv-SE" sz="1800" dirty="0"/>
              <a:t>betyget E får eleven gå om kursen ytterligare en gång, om det finns </a:t>
            </a:r>
            <a:r>
              <a:rPr lang="sv-SE" sz="1800" dirty="0" smtClean="0"/>
              <a:t>särskilda skäl.</a:t>
            </a:r>
            <a:br>
              <a:rPr lang="sv-SE" sz="1800" dirty="0" smtClean="0"/>
            </a:br>
            <a:endParaRPr lang="sv-SE" sz="1800" dirty="0"/>
          </a:p>
          <a:p>
            <a:r>
              <a:rPr lang="sv-SE" sz="1800" dirty="0"/>
              <a:t>En elev som inte har fått betyget E på gymnasiearbetet har rätt att göra om </a:t>
            </a:r>
            <a:r>
              <a:rPr lang="sv-SE" sz="1800" dirty="0" smtClean="0"/>
              <a:t>det </a:t>
            </a:r>
            <a:r>
              <a:rPr lang="sv-SE" sz="1800" dirty="0"/>
              <a:t>en gång</a:t>
            </a:r>
            <a:r>
              <a:rPr lang="sv-SE" sz="1800" dirty="0" smtClean="0"/>
              <a:t>.</a:t>
            </a:r>
            <a:br>
              <a:rPr lang="sv-SE" sz="1800" dirty="0" smtClean="0"/>
            </a:br>
            <a:endParaRPr lang="sv-SE" sz="1800" dirty="0"/>
          </a:p>
          <a:p>
            <a:r>
              <a:rPr lang="sv-SE" sz="1800" dirty="0"/>
              <a:t>Om en elev har fått betyget F på en stor andel av kurserna under ett </a:t>
            </a:r>
            <a:r>
              <a:rPr lang="sv-SE" sz="1800" dirty="0" smtClean="0"/>
              <a:t>läsår får </a:t>
            </a:r>
            <a:r>
              <a:rPr lang="sv-SE" sz="1800" dirty="0"/>
              <a:t>eleven, om det finns särskilda skäl, gå om också sådana kurser </a:t>
            </a:r>
            <a:r>
              <a:rPr lang="sv-SE" sz="1800" dirty="0" smtClean="0"/>
              <a:t>som eleven </a:t>
            </a:r>
            <a:r>
              <a:rPr lang="sv-SE" sz="1800" dirty="0"/>
              <a:t>fått lägst betyget E på under läsåret.</a:t>
            </a:r>
          </a:p>
          <a:p>
            <a:endParaRPr lang="sv-SE" dirty="0"/>
          </a:p>
        </p:txBody>
      </p:sp>
      <p:sp>
        <p:nvSpPr>
          <p:cNvPr id="5" name="textruta 4"/>
          <p:cNvSpPr txBox="1"/>
          <p:nvPr/>
        </p:nvSpPr>
        <p:spPr>
          <a:xfrm>
            <a:off x="1043608" y="116632"/>
            <a:ext cx="3888432" cy="461665"/>
          </a:xfrm>
          <a:prstGeom prst="rect">
            <a:avLst/>
          </a:prstGeom>
          <a:noFill/>
        </p:spPr>
        <p:txBody>
          <a:bodyPr wrap="square" rtlCol="0">
            <a:spAutoFit/>
          </a:bodyPr>
          <a:lstStyle/>
          <a:p>
            <a:r>
              <a:rPr lang="sv-SE" b="1" dirty="0" smtClean="0">
                <a:solidFill>
                  <a:schemeClr val="bg1"/>
                </a:solidFill>
              </a:rPr>
              <a:t>Gymnasieförordningen</a:t>
            </a:r>
            <a:endParaRPr lang="sv-SE" b="1" dirty="0">
              <a:solidFill>
                <a:schemeClr val="bg1"/>
              </a:solidFill>
            </a:endParaRPr>
          </a:p>
        </p:txBody>
      </p:sp>
    </p:spTree>
    <p:extLst>
      <p:ext uri="{BB962C8B-B14F-4D97-AF65-F5344CB8AC3E}">
        <p14:creationId xmlns:p14="http://schemas.microsoft.com/office/powerpoint/2010/main" val="318516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16</a:t>
            </a:fld>
            <a:endParaRPr lang="sv-SE"/>
          </a:p>
        </p:txBody>
      </p:sp>
      <p:sp>
        <p:nvSpPr>
          <p:cNvPr id="4" name="textruta 3"/>
          <p:cNvSpPr txBox="1"/>
          <p:nvPr/>
        </p:nvSpPr>
        <p:spPr>
          <a:xfrm>
            <a:off x="1055984" y="1196752"/>
            <a:ext cx="6840760" cy="5232202"/>
          </a:xfrm>
          <a:prstGeom prst="rect">
            <a:avLst/>
          </a:prstGeom>
          <a:noFill/>
        </p:spPr>
        <p:txBody>
          <a:bodyPr wrap="square" rtlCol="0">
            <a:spAutoFit/>
          </a:bodyPr>
          <a:lstStyle/>
          <a:p>
            <a:r>
              <a:rPr lang="sv-SE" b="1" dirty="0"/>
              <a:t>Reducerat program</a:t>
            </a:r>
            <a:endParaRPr lang="sv-SE" dirty="0"/>
          </a:p>
          <a:p>
            <a:r>
              <a:rPr lang="sv-SE" sz="2000" b="1" dirty="0"/>
              <a:t>9 kap. </a:t>
            </a:r>
            <a:r>
              <a:rPr lang="sv-SE" sz="2000" b="1" dirty="0" smtClean="0"/>
              <a:t>6 §</a:t>
            </a:r>
            <a:br>
              <a:rPr lang="sv-SE" sz="2000" b="1" dirty="0" smtClean="0"/>
            </a:br>
            <a:r>
              <a:rPr lang="sv-SE" sz="2000" b="1" dirty="0" smtClean="0"/>
              <a:t> </a:t>
            </a:r>
          </a:p>
          <a:p>
            <a:r>
              <a:rPr lang="sv-SE" sz="1800" dirty="0" smtClean="0"/>
              <a:t>En </a:t>
            </a:r>
            <a:r>
              <a:rPr lang="sv-SE" sz="1800" dirty="0"/>
              <a:t>elev kan befrias från undervisning i en eller flera kurser eller </a:t>
            </a:r>
            <a:r>
              <a:rPr lang="sv-SE" sz="1800" dirty="0" smtClean="0"/>
              <a:t>gymnasiearbetet om </a:t>
            </a:r>
            <a:r>
              <a:rPr lang="sv-SE" sz="1800" dirty="0"/>
              <a:t>eleven önskar det och har påtagliga studiesvårigheter </a:t>
            </a:r>
            <a:r>
              <a:rPr lang="sv-SE" sz="1800" dirty="0" smtClean="0"/>
              <a:t>som inte </a:t>
            </a:r>
            <a:r>
              <a:rPr lang="sv-SE" sz="1800" dirty="0"/>
              <a:t>kan lösas på något annat </a:t>
            </a:r>
            <a:r>
              <a:rPr lang="sv-SE" sz="1800" dirty="0" smtClean="0"/>
              <a:t>sätt. Reducerat </a:t>
            </a:r>
            <a:r>
              <a:rPr lang="sv-SE" sz="1800" dirty="0"/>
              <a:t>program beslutas inom ett åtgärdsprogram.</a:t>
            </a:r>
          </a:p>
          <a:p>
            <a:r>
              <a:rPr lang="sv-SE" sz="2000" b="1" dirty="0"/>
              <a:t> </a:t>
            </a:r>
            <a:endParaRPr lang="sv-SE" sz="2000" dirty="0"/>
          </a:p>
          <a:p>
            <a:r>
              <a:rPr lang="sv-SE" b="1" dirty="0"/>
              <a:t>Förlängd undervisning</a:t>
            </a:r>
            <a:endParaRPr lang="sv-SE" dirty="0"/>
          </a:p>
          <a:p>
            <a:r>
              <a:rPr lang="sv-SE" sz="2000" b="1" dirty="0"/>
              <a:t>9 kap. </a:t>
            </a:r>
            <a:r>
              <a:rPr lang="sv-SE" sz="2000" b="1" dirty="0" smtClean="0"/>
              <a:t>7 §</a:t>
            </a:r>
            <a:br>
              <a:rPr lang="sv-SE" sz="2000" b="1" dirty="0" smtClean="0"/>
            </a:br>
            <a:endParaRPr lang="sv-SE" sz="2000" b="1" dirty="0" smtClean="0"/>
          </a:p>
          <a:p>
            <a:r>
              <a:rPr lang="sv-SE" sz="1800" dirty="0" smtClean="0"/>
              <a:t>Huvudmannen </a:t>
            </a:r>
            <a:r>
              <a:rPr lang="sv-SE" sz="1800" dirty="0"/>
              <a:t>får besluta att undervisningen på ett nationellt </a:t>
            </a:r>
            <a:r>
              <a:rPr lang="sv-SE" sz="1800" dirty="0" smtClean="0"/>
              <a:t>program för </a:t>
            </a:r>
            <a:r>
              <a:rPr lang="sv-SE" sz="1800" dirty="0"/>
              <a:t>en elev får fördelas över längre tid än tre år, om eleven har läst ett </a:t>
            </a:r>
            <a:r>
              <a:rPr lang="sv-SE" sz="1800" dirty="0" smtClean="0"/>
              <a:t>reducerat program </a:t>
            </a:r>
            <a:r>
              <a:rPr lang="sv-SE" sz="1800" dirty="0"/>
              <a:t>eller om det med hänsyn till elevens förutsättningar i övrigt</a:t>
            </a:r>
          </a:p>
          <a:p>
            <a:r>
              <a:rPr lang="sv-SE" sz="1800" dirty="0"/>
              <a:t>finns särskilda skäl för det.</a:t>
            </a:r>
          </a:p>
          <a:p>
            <a:endParaRPr lang="sv-SE" dirty="0"/>
          </a:p>
        </p:txBody>
      </p:sp>
      <p:sp>
        <p:nvSpPr>
          <p:cNvPr id="5" name="textruta 4"/>
          <p:cNvSpPr txBox="1"/>
          <p:nvPr/>
        </p:nvSpPr>
        <p:spPr>
          <a:xfrm>
            <a:off x="1043608" y="116632"/>
            <a:ext cx="3888432" cy="461665"/>
          </a:xfrm>
          <a:prstGeom prst="rect">
            <a:avLst/>
          </a:prstGeom>
          <a:noFill/>
        </p:spPr>
        <p:txBody>
          <a:bodyPr wrap="square" rtlCol="0">
            <a:spAutoFit/>
          </a:bodyPr>
          <a:lstStyle/>
          <a:p>
            <a:r>
              <a:rPr lang="sv-SE" b="1" dirty="0" smtClean="0">
                <a:solidFill>
                  <a:schemeClr val="bg1"/>
                </a:solidFill>
              </a:rPr>
              <a:t>Gymnasieförordningen</a:t>
            </a:r>
            <a:endParaRPr lang="sv-SE" b="1" dirty="0">
              <a:solidFill>
                <a:schemeClr val="bg1"/>
              </a:solidFill>
            </a:endParaRPr>
          </a:p>
        </p:txBody>
      </p:sp>
    </p:spTree>
    <p:extLst>
      <p:ext uri="{BB962C8B-B14F-4D97-AF65-F5344CB8AC3E}">
        <p14:creationId xmlns:p14="http://schemas.microsoft.com/office/powerpoint/2010/main" val="37476719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17</a:t>
            </a:fld>
            <a:endParaRPr lang="sv-SE"/>
          </a:p>
        </p:txBody>
      </p:sp>
      <p:sp>
        <p:nvSpPr>
          <p:cNvPr id="4" name="textruta 3"/>
          <p:cNvSpPr txBox="1"/>
          <p:nvPr/>
        </p:nvSpPr>
        <p:spPr>
          <a:xfrm>
            <a:off x="1043608" y="116632"/>
            <a:ext cx="3888432" cy="461665"/>
          </a:xfrm>
          <a:prstGeom prst="rect">
            <a:avLst/>
          </a:prstGeom>
          <a:noFill/>
        </p:spPr>
        <p:txBody>
          <a:bodyPr wrap="square" rtlCol="0">
            <a:spAutoFit/>
          </a:bodyPr>
          <a:lstStyle/>
          <a:p>
            <a:r>
              <a:rPr lang="sv-SE" b="1" dirty="0" smtClean="0">
                <a:solidFill>
                  <a:schemeClr val="bg1"/>
                </a:solidFill>
              </a:rPr>
              <a:t>Gymnasieförordningen</a:t>
            </a:r>
            <a:endParaRPr lang="sv-SE" b="1" dirty="0">
              <a:solidFill>
                <a:schemeClr val="bg1"/>
              </a:solidFill>
            </a:endParaRPr>
          </a:p>
        </p:txBody>
      </p:sp>
      <p:sp>
        <p:nvSpPr>
          <p:cNvPr id="5" name="textruta 4"/>
          <p:cNvSpPr txBox="1"/>
          <p:nvPr/>
        </p:nvSpPr>
        <p:spPr>
          <a:xfrm>
            <a:off x="1043608" y="1340768"/>
            <a:ext cx="6840760" cy="2000548"/>
          </a:xfrm>
          <a:prstGeom prst="rect">
            <a:avLst/>
          </a:prstGeom>
          <a:noFill/>
        </p:spPr>
        <p:txBody>
          <a:bodyPr wrap="square" rtlCol="0">
            <a:spAutoFit/>
          </a:bodyPr>
          <a:lstStyle/>
          <a:p>
            <a:r>
              <a:rPr lang="sv-SE" sz="2000" b="1" dirty="0" smtClean="0"/>
              <a:t>8 kap. 24 </a:t>
            </a:r>
            <a:r>
              <a:rPr lang="sv-SE" sz="2000" b="1" dirty="0"/>
              <a:t>§ </a:t>
            </a:r>
            <a:endParaRPr lang="sv-SE" sz="2000" b="1" dirty="0" smtClean="0"/>
          </a:p>
          <a:p>
            <a:endParaRPr lang="sv-SE" sz="1000" b="1" dirty="0" smtClean="0"/>
          </a:p>
          <a:p>
            <a:r>
              <a:rPr lang="sv-SE" sz="1800" dirty="0" smtClean="0"/>
              <a:t>En </a:t>
            </a:r>
            <a:r>
              <a:rPr lang="sv-SE" sz="1800" dirty="0"/>
              <a:t>elev i gymnasieskolan har rätt att genomgå prövning vid den </a:t>
            </a:r>
            <a:r>
              <a:rPr lang="sv-SE" sz="1800" dirty="0" smtClean="0"/>
              <a:t>egna skolenheten </a:t>
            </a:r>
            <a:r>
              <a:rPr lang="sv-SE" sz="1800" dirty="0"/>
              <a:t>i alla kurser och det gymnasiearbete som ingår i elevens </a:t>
            </a:r>
            <a:r>
              <a:rPr lang="sv-SE" sz="1800" dirty="0" smtClean="0"/>
              <a:t>individuella studieplan</a:t>
            </a:r>
            <a:r>
              <a:rPr lang="sv-SE" sz="1800" dirty="0"/>
              <a:t>, om eleven inte tidigare har fått betyg på kursen eller </a:t>
            </a:r>
            <a:r>
              <a:rPr lang="sv-SE" sz="1800" dirty="0" smtClean="0"/>
              <a:t>gymnasiearbetet eller </a:t>
            </a:r>
            <a:r>
              <a:rPr lang="sv-SE" sz="1800" dirty="0"/>
              <a:t>om eleven har fått betyget F.</a:t>
            </a:r>
          </a:p>
        </p:txBody>
      </p:sp>
    </p:spTree>
    <p:extLst>
      <p:ext uri="{BB962C8B-B14F-4D97-AF65-F5344CB8AC3E}">
        <p14:creationId xmlns:p14="http://schemas.microsoft.com/office/powerpoint/2010/main" val="336335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18</a:t>
            </a:fld>
            <a:endParaRPr lang="sv-SE"/>
          </a:p>
        </p:txBody>
      </p:sp>
      <p:sp>
        <p:nvSpPr>
          <p:cNvPr id="4" name="textruta 3"/>
          <p:cNvSpPr txBox="1"/>
          <p:nvPr/>
        </p:nvSpPr>
        <p:spPr>
          <a:xfrm>
            <a:off x="971600" y="1700808"/>
            <a:ext cx="7128792" cy="2154436"/>
          </a:xfrm>
          <a:prstGeom prst="rect">
            <a:avLst/>
          </a:prstGeom>
          <a:noFill/>
        </p:spPr>
        <p:txBody>
          <a:bodyPr wrap="square" rtlCol="0">
            <a:spAutoFit/>
          </a:bodyPr>
          <a:lstStyle/>
          <a:p>
            <a:r>
              <a:rPr lang="sv-SE" b="1" dirty="0" smtClean="0"/>
              <a:t>Förlängd </a:t>
            </a:r>
            <a:r>
              <a:rPr lang="sv-SE" b="1" dirty="0"/>
              <a:t>undervisning</a:t>
            </a:r>
          </a:p>
          <a:p>
            <a:r>
              <a:rPr lang="sv-SE" sz="1800" b="1" dirty="0"/>
              <a:t>9 kap. 7 § </a:t>
            </a:r>
          </a:p>
          <a:p>
            <a:endParaRPr lang="sv-SE" sz="1800" dirty="0" smtClean="0"/>
          </a:p>
          <a:p>
            <a:r>
              <a:rPr lang="sv-SE" sz="1800" dirty="0" smtClean="0"/>
              <a:t>Huvudmannen </a:t>
            </a:r>
            <a:r>
              <a:rPr lang="sv-SE" sz="1800" dirty="0"/>
              <a:t>får besluta att undervisningen på ett nationellt </a:t>
            </a:r>
            <a:r>
              <a:rPr lang="sv-SE" sz="1800" dirty="0" smtClean="0"/>
              <a:t>program för </a:t>
            </a:r>
            <a:r>
              <a:rPr lang="sv-SE" sz="1800" dirty="0"/>
              <a:t>en elev får fördelas över längre tid än tre år, om eleven har läst ett </a:t>
            </a:r>
            <a:r>
              <a:rPr lang="sv-SE" sz="1800" dirty="0" smtClean="0"/>
              <a:t>reducerat program </a:t>
            </a:r>
            <a:r>
              <a:rPr lang="sv-SE" sz="1800" dirty="0"/>
              <a:t>eller om det med hänsyn till elevens förutsättningar i </a:t>
            </a:r>
            <a:r>
              <a:rPr lang="sv-SE" sz="1800" dirty="0" smtClean="0"/>
              <a:t>övrigt finns </a:t>
            </a:r>
            <a:r>
              <a:rPr lang="sv-SE" sz="1800" dirty="0"/>
              <a:t>särskilda skäl för det.</a:t>
            </a:r>
          </a:p>
        </p:txBody>
      </p:sp>
      <p:sp>
        <p:nvSpPr>
          <p:cNvPr id="5" name="textruta 4"/>
          <p:cNvSpPr txBox="1"/>
          <p:nvPr/>
        </p:nvSpPr>
        <p:spPr>
          <a:xfrm>
            <a:off x="1043608" y="116632"/>
            <a:ext cx="3888432" cy="461665"/>
          </a:xfrm>
          <a:prstGeom prst="rect">
            <a:avLst/>
          </a:prstGeom>
          <a:noFill/>
        </p:spPr>
        <p:txBody>
          <a:bodyPr wrap="square" rtlCol="0">
            <a:spAutoFit/>
          </a:bodyPr>
          <a:lstStyle/>
          <a:p>
            <a:r>
              <a:rPr lang="sv-SE" b="1" dirty="0" smtClean="0">
                <a:solidFill>
                  <a:schemeClr val="bg1"/>
                </a:solidFill>
              </a:rPr>
              <a:t>Gymnasieförordningen</a:t>
            </a:r>
            <a:endParaRPr lang="sv-SE" b="1" dirty="0">
              <a:solidFill>
                <a:schemeClr val="bg1"/>
              </a:solidFill>
            </a:endParaRPr>
          </a:p>
        </p:txBody>
      </p:sp>
    </p:spTree>
    <p:extLst>
      <p:ext uri="{BB962C8B-B14F-4D97-AF65-F5344CB8AC3E}">
        <p14:creationId xmlns:p14="http://schemas.microsoft.com/office/powerpoint/2010/main" val="27879938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A15C8256-0626-48B8-8B0F-47E2DE40FD25}" type="slidenum">
              <a:rPr lang="sv-SE" smtClean="0"/>
              <a:pPr>
                <a:defRPr/>
              </a:pPr>
              <a:t>19</a:t>
            </a:fld>
            <a:endParaRPr lang="sv-SE"/>
          </a:p>
        </p:txBody>
      </p:sp>
      <p:sp>
        <p:nvSpPr>
          <p:cNvPr id="18436" name="textruta 3"/>
          <p:cNvSpPr txBox="1">
            <a:spLocks noChangeArrowheads="1"/>
          </p:cNvSpPr>
          <p:nvPr/>
        </p:nvSpPr>
        <p:spPr bwMode="auto">
          <a:xfrm>
            <a:off x="684213" y="1055633"/>
            <a:ext cx="7416800" cy="3908762"/>
          </a:xfrm>
          <a:prstGeom prst="rect">
            <a:avLst/>
          </a:prstGeom>
          <a:noFill/>
          <a:ln w="9525">
            <a:noFill/>
            <a:miter lim="800000"/>
            <a:headEnd/>
            <a:tailEnd/>
          </a:ln>
        </p:spPr>
        <p:txBody>
          <a:bodyPr>
            <a:spAutoFit/>
          </a:bodyPr>
          <a:lstStyle/>
          <a:p>
            <a:r>
              <a:rPr lang="sv-SE" b="1" dirty="0" smtClean="0"/>
              <a:t/>
            </a:r>
            <a:br>
              <a:rPr lang="sv-SE" b="1" dirty="0" smtClean="0"/>
            </a:br>
            <a:r>
              <a:rPr lang="sv-SE" b="1" dirty="0" smtClean="0"/>
              <a:t>Undantagsregel (PYS) </a:t>
            </a:r>
            <a:endParaRPr lang="sv-SE" dirty="0"/>
          </a:p>
          <a:p>
            <a:r>
              <a:rPr lang="sv-SE" sz="2000" b="1" dirty="0"/>
              <a:t>Skollagen 15 kap. 26 §</a:t>
            </a:r>
            <a:endParaRPr lang="sv-SE" sz="2000" dirty="0" smtClean="0"/>
          </a:p>
          <a:p>
            <a:endParaRPr lang="sv-SE" sz="1800" dirty="0" smtClean="0"/>
          </a:p>
          <a:p>
            <a:r>
              <a:rPr lang="sv-SE" sz="1800" dirty="0" smtClean="0"/>
              <a:t>Om </a:t>
            </a:r>
            <a:r>
              <a:rPr lang="sv-SE" sz="1800" dirty="0"/>
              <a:t>det finns särskilda skäl får det vid </a:t>
            </a:r>
            <a:r>
              <a:rPr lang="sv-SE" sz="1800" dirty="0" smtClean="0"/>
              <a:t>betygssättningen </a:t>
            </a:r>
            <a:r>
              <a:rPr lang="sv-SE" sz="1800" dirty="0"/>
              <a:t>bortses </a:t>
            </a:r>
            <a:r>
              <a:rPr lang="sv-SE" sz="1800" dirty="0" smtClean="0"/>
              <a:t>från enstaka </a:t>
            </a:r>
            <a:r>
              <a:rPr lang="sv-SE" sz="1800" dirty="0"/>
              <a:t>delar av kunskapskraven</a:t>
            </a:r>
            <a:r>
              <a:rPr lang="sv-SE" sz="1800" dirty="0" smtClean="0"/>
              <a:t>.</a:t>
            </a:r>
            <a:br>
              <a:rPr lang="sv-SE" sz="1800" dirty="0" smtClean="0"/>
            </a:br>
            <a:endParaRPr lang="sv-SE" sz="1800" dirty="0" smtClean="0"/>
          </a:p>
          <a:p>
            <a:r>
              <a:rPr lang="sv-SE" sz="1800" dirty="0" smtClean="0"/>
              <a:t>Med </a:t>
            </a:r>
            <a:r>
              <a:rPr lang="sv-SE" sz="1800" dirty="0"/>
              <a:t>särskilda skäl avses </a:t>
            </a:r>
            <a:r>
              <a:rPr lang="sv-SE" sz="1800" dirty="0" smtClean="0"/>
              <a:t>funktionsnedsättning eller </a:t>
            </a:r>
            <a:r>
              <a:rPr lang="sv-SE" sz="1800" dirty="0"/>
              <a:t>andra liknande personliga förhållanden som inte är av </a:t>
            </a:r>
            <a:r>
              <a:rPr lang="sv-SE" sz="1800" dirty="0" smtClean="0"/>
              <a:t>tillfällig natur </a:t>
            </a:r>
            <a:r>
              <a:rPr lang="sv-SE" sz="1800" dirty="0"/>
              <a:t>och som utgör ett direkt hinder för att eleven ska kunna nå </a:t>
            </a:r>
            <a:r>
              <a:rPr lang="sv-SE" sz="1800" dirty="0" smtClean="0"/>
              <a:t>ett visst </a:t>
            </a:r>
            <a:r>
              <a:rPr lang="sv-SE" sz="1800" dirty="0"/>
              <a:t>kunskapskrav</a:t>
            </a:r>
            <a:r>
              <a:rPr lang="sv-SE" sz="1800" dirty="0" smtClean="0"/>
              <a:t>.</a:t>
            </a:r>
            <a:br>
              <a:rPr lang="sv-SE" sz="1800" dirty="0" smtClean="0"/>
            </a:br>
            <a:endParaRPr lang="sv-SE" sz="1800" dirty="0" smtClean="0"/>
          </a:p>
          <a:p>
            <a:r>
              <a:rPr lang="sv-SE" sz="1800" dirty="0" smtClean="0"/>
              <a:t>De </a:t>
            </a:r>
            <a:r>
              <a:rPr lang="sv-SE" sz="1800" dirty="0"/>
              <a:t>kunskapskrav som rör säkerhet och de som </a:t>
            </a:r>
            <a:r>
              <a:rPr lang="sv-SE" sz="1800" dirty="0" smtClean="0"/>
              <a:t>hänvisar till </a:t>
            </a:r>
            <a:r>
              <a:rPr lang="sv-SE" sz="1800" dirty="0"/>
              <a:t>lagar, förordningar eller myndigheters föreskrifter ska dock alltid uppfyllas.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315416"/>
            <a:ext cx="6705600" cy="1295400"/>
          </a:xfrm>
        </p:spPr>
        <p:txBody>
          <a:bodyPr/>
          <a:lstStyle/>
          <a:p>
            <a:r>
              <a:rPr lang="sv-SE" sz="2400" dirty="0" smtClean="0">
                <a:solidFill>
                  <a:schemeClr val="bg1"/>
                </a:solidFill>
              </a:rPr>
              <a:t>Tillgänglighet en fråga för elevhälsan</a:t>
            </a:r>
            <a:endParaRPr lang="sv-SE" sz="2400" dirty="0">
              <a:solidFill>
                <a:schemeClr val="bg1"/>
              </a:solidFill>
            </a:endParaRPr>
          </a:p>
        </p:txBody>
      </p:sp>
      <p:sp>
        <p:nvSpPr>
          <p:cNvPr id="3" name="Platshållare för innehåll 2"/>
          <p:cNvSpPr>
            <a:spLocks noGrp="1"/>
          </p:cNvSpPr>
          <p:nvPr>
            <p:ph idx="1"/>
          </p:nvPr>
        </p:nvSpPr>
        <p:spPr>
          <a:xfrm>
            <a:off x="609600" y="1052736"/>
            <a:ext cx="7772400" cy="4896544"/>
          </a:xfrm>
        </p:spPr>
        <p:txBody>
          <a:bodyPr/>
          <a:lstStyle/>
          <a:p>
            <a:pPr marL="0" indent="0">
              <a:buNone/>
            </a:pPr>
            <a:r>
              <a:rPr lang="sv-SE" sz="2400" b="1" dirty="0" smtClean="0"/>
              <a:t>Hur ska skolan anpassas för att eleven ska kunna genomföra och lyckas med sin utbildning?</a:t>
            </a:r>
          </a:p>
          <a:p>
            <a:pPr marL="0" indent="0">
              <a:buNone/>
            </a:pPr>
            <a:endParaRPr lang="sv-SE" sz="1000" b="1" dirty="0"/>
          </a:p>
          <a:p>
            <a:pPr marL="0" indent="0">
              <a:buNone/>
            </a:pPr>
            <a:r>
              <a:rPr lang="sv-SE" sz="1800" dirty="0" smtClean="0"/>
              <a:t>Skolan gör skriftlig </a:t>
            </a:r>
            <a:r>
              <a:rPr lang="sv-SE" sz="1800" b="1" dirty="0" smtClean="0"/>
              <a:t>plan</a:t>
            </a:r>
            <a:r>
              <a:rPr lang="sv-SE" sz="1800" dirty="0" smtClean="0"/>
              <a:t> tillsammans med föräldrar och elev om hur skoldagen ska vara möjlig och hur den ska anpassas. Ex. på frågor som behöver besvaras i en plan:</a:t>
            </a:r>
          </a:p>
          <a:p>
            <a:pPr marL="0" indent="0">
              <a:buNone/>
            </a:pPr>
            <a:endParaRPr lang="sv-SE" sz="800" dirty="0" smtClean="0"/>
          </a:p>
          <a:p>
            <a:pPr>
              <a:buFont typeface="Arial" panose="020B0604020202020204" pitchFamily="34" charset="0"/>
              <a:buChar char="•"/>
            </a:pPr>
            <a:r>
              <a:rPr lang="sv-SE" sz="1800" dirty="0" smtClean="0"/>
              <a:t>Hur hanteras trötthet/uttröttbarhet?</a:t>
            </a:r>
          </a:p>
          <a:p>
            <a:pPr>
              <a:buFont typeface="Arial" panose="020B0604020202020204" pitchFamily="34" charset="0"/>
              <a:buChar char="•"/>
            </a:pPr>
            <a:r>
              <a:rPr lang="sv-SE" sz="1800" dirty="0" smtClean="0"/>
              <a:t>Hur hanteras perioder av okoncentration/sömn?</a:t>
            </a:r>
          </a:p>
          <a:p>
            <a:pPr>
              <a:buFont typeface="Arial" panose="020B0604020202020204" pitchFamily="34" charset="0"/>
              <a:buChar char="•"/>
            </a:pPr>
            <a:r>
              <a:rPr lang="sv-SE" sz="1800" dirty="0" smtClean="0"/>
              <a:t>Hur hanteras behov av vila?</a:t>
            </a:r>
          </a:p>
          <a:p>
            <a:pPr>
              <a:buFont typeface="Arial" panose="020B0604020202020204" pitchFamily="34" charset="0"/>
              <a:buChar char="•"/>
            </a:pPr>
            <a:r>
              <a:rPr lang="sv-SE" sz="1800" dirty="0" smtClean="0"/>
              <a:t>Hur reduceras mängden arbetsuppgifter?</a:t>
            </a:r>
          </a:p>
          <a:p>
            <a:pPr>
              <a:buFont typeface="Arial" panose="020B0604020202020204" pitchFamily="34" charset="0"/>
              <a:buChar char="•"/>
            </a:pPr>
            <a:r>
              <a:rPr lang="sv-SE" sz="1800" dirty="0" smtClean="0"/>
              <a:t>Hur hanteras hög frånvaro?</a:t>
            </a:r>
          </a:p>
          <a:p>
            <a:pPr>
              <a:buFont typeface="Arial" panose="020B0604020202020204" pitchFamily="34" charset="0"/>
              <a:buChar char="•"/>
            </a:pPr>
            <a:r>
              <a:rPr lang="sv-SE" sz="1800" dirty="0" smtClean="0"/>
              <a:t>Hur hanteras infektionskänslighet?</a:t>
            </a:r>
          </a:p>
          <a:p>
            <a:pPr>
              <a:buFont typeface="Arial" panose="020B0604020202020204" pitchFamily="34" charset="0"/>
              <a:buChar char="•"/>
            </a:pPr>
            <a:r>
              <a:rPr lang="sv-SE" sz="1800" dirty="0" smtClean="0"/>
              <a:t>Osv..</a:t>
            </a:r>
          </a:p>
          <a:p>
            <a:pPr marL="0" indent="0">
              <a:buNone/>
            </a:pPr>
            <a:endParaRPr lang="sv-SE" sz="2400" dirty="0"/>
          </a:p>
        </p:txBody>
      </p:sp>
      <p:sp>
        <p:nvSpPr>
          <p:cNvPr id="5" name="Platshållare för bildnummer 4"/>
          <p:cNvSpPr>
            <a:spLocks noGrp="1"/>
          </p:cNvSpPr>
          <p:nvPr>
            <p:ph type="sldNum" sz="quarter" idx="12"/>
          </p:nvPr>
        </p:nvSpPr>
        <p:spPr/>
        <p:txBody>
          <a:bodyPr/>
          <a:lstStyle/>
          <a:p>
            <a:pPr>
              <a:defRPr/>
            </a:pPr>
            <a:fld id="{FDB85B61-699F-4588-8035-50FBA3169232}" type="slidenum">
              <a:rPr lang="sv-SE" smtClean="0"/>
              <a:pPr>
                <a:defRPr/>
              </a:pPr>
              <a:t>2</a:t>
            </a:fld>
            <a:endParaRPr lang="sv-SE"/>
          </a:p>
        </p:txBody>
      </p:sp>
    </p:spTree>
    <p:extLst>
      <p:ext uri="{BB962C8B-B14F-4D97-AF65-F5344CB8AC3E}">
        <p14:creationId xmlns:p14="http://schemas.microsoft.com/office/powerpoint/2010/main" val="2358555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0" indent="0" algn="ctr">
              <a:buNone/>
            </a:pPr>
            <a:endParaRPr lang="sv-SE" dirty="0" smtClean="0"/>
          </a:p>
          <a:p>
            <a:pPr marL="0" indent="0">
              <a:buNone/>
            </a:pPr>
            <a:r>
              <a:rPr lang="sv-SE" sz="2400" b="1" dirty="0"/>
              <a:t>Nationella prov </a:t>
            </a:r>
          </a:p>
          <a:p>
            <a:pPr marL="0" indent="0" algn="ctr">
              <a:buNone/>
            </a:pPr>
            <a:endParaRPr lang="sv-SE" dirty="0" smtClean="0"/>
          </a:p>
          <a:p>
            <a:pPr marL="0" indent="0">
              <a:buNone/>
            </a:pPr>
            <a:r>
              <a:rPr lang="sv-SE" dirty="0" smtClean="0"/>
              <a:t>Det finns ingen beslutad relation mellan provresultat och betyg.</a:t>
            </a:r>
          </a:p>
          <a:p>
            <a:pPr marL="0" indent="0">
              <a:buNone/>
            </a:pPr>
            <a:endParaRPr lang="sv-SE" dirty="0"/>
          </a:p>
          <a:p>
            <a:pPr marL="0" indent="0">
              <a:buNone/>
            </a:pPr>
            <a:endParaRPr lang="sv-SE" dirty="0" smtClean="0"/>
          </a:p>
          <a:p>
            <a:pPr marL="0" indent="0">
              <a:buNone/>
            </a:pPr>
            <a:r>
              <a:rPr lang="sv-SE" sz="1200" dirty="0"/>
              <a:t>(Skolverket </a:t>
            </a:r>
            <a:r>
              <a:rPr lang="sv-SE" sz="1200" dirty="0" smtClean="0"/>
              <a:t>2012, Allmänna råd, Bedömning och betygssättning i gymnasieskolan, sid 25)</a:t>
            </a:r>
            <a:endParaRPr lang="sv-SE" sz="1200" dirty="0"/>
          </a:p>
          <a:p>
            <a:pPr marL="0" indent="0">
              <a:buNone/>
            </a:pPr>
            <a:endParaRPr lang="sv-SE" dirty="0"/>
          </a:p>
        </p:txBody>
      </p:sp>
      <p:sp>
        <p:nvSpPr>
          <p:cNvPr id="5" name="Platshållare för bildnummer 4"/>
          <p:cNvSpPr>
            <a:spLocks noGrp="1"/>
          </p:cNvSpPr>
          <p:nvPr>
            <p:ph type="sldNum" sz="quarter" idx="12"/>
          </p:nvPr>
        </p:nvSpPr>
        <p:spPr/>
        <p:txBody>
          <a:bodyPr/>
          <a:lstStyle/>
          <a:p>
            <a:pPr>
              <a:defRPr/>
            </a:pPr>
            <a:fld id="{97AB5F3B-C639-4866-A0AF-305121A6E03E}" type="slidenum">
              <a:rPr lang="sv-SE" smtClean="0"/>
              <a:pPr>
                <a:defRPr/>
              </a:pPr>
              <a:t>20</a:t>
            </a:fld>
            <a:endParaRPr lang="sv-SE"/>
          </a:p>
        </p:txBody>
      </p:sp>
    </p:spTree>
    <p:extLst>
      <p:ext uri="{BB962C8B-B14F-4D97-AF65-F5344CB8AC3E}">
        <p14:creationId xmlns:p14="http://schemas.microsoft.com/office/powerpoint/2010/main" val="1629524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ruta 1"/>
          <p:cNvSpPr txBox="1">
            <a:spLocks noChangeArrowheads="1"/>
          </p:cNvSpPr>
          <p:nvPr/>
        </p:nvSpPr>
        <p:spPr bwMode="auto">
          <a:xfrm>
            <a:off x="900113" y="1124744"/>
            <a:ext cx="6767512" cy="3354765"/>
          </a:xfrm>
          <a:prstGeom prst="rect">
            <a:avLst/>
          </a:prstGeom>
          <a:noFill/>
          <a:ln w="9525">
            <a:noFill/>
            <a:miter lim="800000"/>
            <a:headEnd/>
            <a:tailEnd/>
          </a:ln>
        </p:spPr>
        <p:txBody>
          <a:bodyPr>
            <a:spAutoFit/>
          </a:bodyPr>
          <a:lstStyle/>
          <a:p>
            <a:r>
              <a:rPr lang="sv-SE" b="1" dirty="0"/>
              <a:t>Anpassningar vid nationella prov</a:t>
            </a:r>
          </a:p>
          <a:p>
            <a:endParaRPr lang="sv-SE" sz="2000" dirty="0"/>
          </a:p>
          <a:p>
            <a:r>
              <a:rPr lang="sv-SE" sz="1800" dirty="0"/>
              <a:t>Alla elever ska, så långt det är möjligt, få genomföra proven och känna sig delaktiga.</a:t>
            </a:r>
          </a:p>
          <a:p>
            <a:endParaRPr lang="sv-SE" sz="1800" dirty="0"/>
          </a:p>
          <a:p>
            <a:r>
              <a:rPr lang="sv-SE" sz="1800" dirty="0"/>
              <a:t>Elever med funktionsnedsättningar </a:t>
            </a:r>
            <a:endParaRPr lang="sv-SE" sz="1800" dirty="0" smtClean="0"/>
          </a:p>
          <a:p>
            <a:r>
              <a:rPr lang="sv-SE" sz="1800" dirty="0" smtClean="0"/>
              <a:t>(</a:t>
            </a:r>
            <a:r>
              <a:rPr lang="sv-SE" sz="1800" dirty="0"/>
              <a:t>i undantagsbestämmelsens mening) har rätt till anpassningar.</a:t>
            </a:r>
          </a:p>
          <a:p>
            <a:endParaRPr lang="sv-SE" sz="1800" dirty="0"/>
          </a:p>
          <a:p>
            <a:r>
              <a:rPr lang="sv-SE" sz="1800" dirty="0"/>
              <a:t>Anpassningen ska göras så att provet eller delprovet fortfarande prövar de mål som avses bli </a:t>
            </a:r>
            <a:r>
              <a:rPr lang="sv-SE" sz="1800" dirty="0" smtClean="0"/>
              <a:t>prövade.</a:t>
            </a:r>
            <a:endParaRPr lang="sv-SE" sz="1800" dirty="0"/>
          </a:p>
          <a:p>
            <a:endParaRPr lang="sv-SE" sz="1200" dirty="0"/>
          </a:p>
          <a:p>
            <a:r>
              <a:rPr lang="sv-SE" sz="1200" dirty="0"/>
              <a:t>(Skolverket 2010, föreläsning av Peter Fagerlund)</a:t>
            </a:r>
          </a:p>
        </p:txBody>
      </p:sp>
      <p:sp>
        <p:nvSpPr>
          <p:cNvPr id="3" name="Platshållare för bildnummer 2"/>
          <p:cNvSpPr>
            <a:spLocks noGrp="1"/>
          </p:cNvSpPr>
          <p:nvPr>
            <p:ph type="sldNum" sz="quarter" idx="12"/>
          </p:nvPr>
        </p:nvSpPr>
        <p:spPr/>
        <p:txBody>
          <a:bodyPr/>
          <a:lstStyle/>
          <a:p>
            <a:pPr>
              <a:defRPr/>
            </a:pPr>
            <a:fld id="{7B7584F4-C81A-4AA6-AA3E-861CB2A767FA}" type="slidenum">
              <a:rPr lang="sv-SE" smtClean="0"/>
              <a:pPr>
                <a:defRPr/>
              </a:pPr>
              <a:t>21</a:t>
            </a:fld>
            <a:endParaRPr lang="sv-SE"/>
          </a:p>
        </p:txBody>
      </p:sp>
    </p:spTree>
    <p:extLst>
      <p:ext uri="{BB962C8B-B14F-4D97-AF65-F5344CB8AC3E}">
        <p14:creationId xmlns:p14="http://schemas.microsoft.com/office/powerpoint/2010/main" val="2570296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ruta 1"/>
          <p:cNvSpPr txBox="1">
            <a:spLocks noChangeArrowheads="1"/>
          </p:cNvSpPr>
          <p:nvPr/>
        </p:nvSpPr>
        <p:spPr bwMode="auto">
          <a:xfrm>
            <a:off x="827088" y="1031875"/>
            <a:ext cx="7561262" cy="4401205"/>
          </a:xfrm>
          <a:prstGeom prst="rect">
            <a:avLst/>
          </a:prstGeom>
          <a:noFill/>
          <a:ln w="9525">
            <a:noFill/>
            <a:miter lim="800000"/>
            <a:headEnd/>
            <a:tailEnd/>
          </a:ln>
        </p:spPr>
        <p:txBody>
          <a:bodyPr>
            <a:spAutoFit/>
          </a:bodyPr>
          <a:lstStyle/>
          <a:p>
            <a:pPr marL="182563" indent="-182563"/>
            <a:r>
              <a:rPr lang="sv-SE" b="1" dirty="0"/>
              <a:t>f</a:t>
            </a:r>
            <a:r>
              <a:rPr lang="sv-SE" b="1" dirty="0" smtClean="0"/>
              <a:t>orts. Anpassningar </a:t>
            </a:r>
            <a:r>
              <a:rPr lang="sv-SE" b="1" dirty="0"/>
              <a:t>vid nationella prov</a:t>
            </a:r>
          </a:p>
          <a:p>
            <a:pPr marL="182563" indent="-182563"/>
            <a:endParaRPr lang="sv-SE" sz="2000" dirty="0"/>
          </a:p>
          <a:p>
            <a:pPr marL="182563" indent="-182563">
              <a:buFont typeface="Arial" pitchFamily="34" charset="0"/>
              <a:buChar char="•"/>
            </a:pPr>
            <a:r>
              <a:rPr lang="sv-SE" sz="1800" dirty="0"/>
              <a:t>Förlängd </a:t>
            </a:r>
            <a:r>
              <a:rPr lang="sv-SE" sz="1800" dirty="0" smtClean="0"/>
              <a:t>provtid.</a:t>
            </a:r>
            <a:endParaRPr lang="sv-SE" sz="1800" dirty="0"/>
          </a:p>
          <a:p>
            <a:pPr marL="182563" indent="-182563">
              <a:buFont typeface="Arial" pitchFamily="34" charset="0"/>
              <a:buChar char="•"/>
            </a:pPr>
            <a:r>
              <a:rPr lang="sv-SE" sz="1800" dirty="0"/>
              <a:t>Uppdelning av provet på flera </a:t>
            </a:r>
            <a:r>
              <a:rPr lang="sv-SE" sz="1800" dirty="0" smtClean="0"/>
              <a:t>tillfällen.</a:t>
            </a:r>
            <a:endParaRPr lang="sv-SE" sz="1800" dirty="0"/>
          </a:p>
          <a:p>
            <a:pPr marL="182563" indent="-182563">
              <a:buFont typeface="Arial" pitchFamily="34" charset="0"/>
              <a:buChar char="•"/>
            </a:pPr>
            <a:r>
              <a:rPr lang="sv-SE" sz="1800" dirty="0"/>
              <a:t>Möjlighet att skriva svaren på dator och eventuellt bearbeta den egna texten med hjälp av </a:t>
            </a:r>
            <a:r>
              <a:rPr lang="sv-SE" sz="1800" dirty="0" smtClean="0"/>
              <a:t>talsyntes.</a:t>
            </a:r>
            <a:endParaRPr lang="sv-SE" sz="1800" dirty="0"/>
          </a:p>
          <a:p>
            <a:pPr marL="182563" indent="-182563">
              <a:buFont typeface="Arial" pitchFamily="34" charset="0"/>
              <a:buChar char="•"/>
            </a:pPr>
            <a:r>
              <a:rPr lang="sv-SE" sz="1800" dirty="0"/>
              <a:t>Möjlighet </a:t>
            </a:r>
            <a:r>
              <a:rPr lang="sv-SE" sz="1800" dirty="0" smtClean="0"/>
              <a:t>att </a:t>
            </a:r>
            <a:r>
              <a:rPr lang="sv-SE" sz="1800" dirty="0"/>
              <a:t>få vissa instruktioner och uppgifter </a:t>
            </a:r>
            <a:r>
              <a:rPr lang="sv-SE" sz="1800" dirty="0" smtClean="0"/>
              <a:t>upplästa.</a:t>
            </a:r>
            <a:endParaRPr lang="sv-SE" sz="1800" dirty="0"/>
          </a:p>
          <a:p>
            <a:pPr marL="182563" indent="-182563">
              <a:buFont typeface="Arial" pitchFamily="34" charset="0"/>
              <a:buChar char="•"/>
            </a:pPr>
            <a:r>
              <a:rPr lang="sv-SE" sz="1800" dirty="0"/>
              <a:t>Få svara </a:t>
            </a:r>
            <a:r>
              <a:rPr lang="sv-SE" sz="1800" dirty="0" smtClean="0"/>
              <a:t>muntligt.</a:t>
            </a:r>
            <a:endParaRPr lang="sv-SE" sz="1800" dirty="0"/>
          </a:p>
          <a:p>
            <a:pPr marL="182563" indent="-182563">
              <a:buFont typeface="Arial" pitchFamily="34" charset="0"/>
              <a:buChar char="•"/>
            </a:pPr>
            <a:r>
              <a:rPr lang="sv-SE" sz="1800" dirty="0"/>
              <a:t>Förstorad </a:t>
            </a:r>
            <a:r>
              <a:rPr lang="sv-SE" sz="1800" dirty="0" smtClean="0"/>
              <a:t>text.</a:t>
            </a:r>
            <a:endParaRPr lang="sv-SE" sz="1800" dirty="0"/>
          </a:p>
          <a:p>
            <a:pPr marL="182563" indent="-182563">
              <a:buFont typeface="Arial" pitchFamily="34" charset="0"/>
              <a:buChar char="•"/>
            </a:pPr>
            <a:r>
              <a:rPr lang="sv-SE" sz="1800" dirty="0"/>
              <a:t>Kopior på </a:t>
            </a:r>
            <a:r>
              <a:rPr lang="sv-SE" sz="1800" dirty="0" smtClean="0"/>
              <a:t>färgat papper.</a:t>
            </a:r>
            <a:endParaRPr lang="sv-SE" sz="1800" dirty="0"/>
          </a:p>
          <a:p>
            <a:pPr marL="182563" indent="-182563">
              <a:buFont typeface="Arial" pitchFamily="34" charset="0"/>
              <a:buChar char="•"/>
            </a:pPr>
            <a:r>
              <a:rPr lang="sv-SE" sz="1800" dirty="0" smtClean="0"/>
              <a:t>Punktskrift.</a:t>
            </a:r>
            <a:endParaRPr lang="sv-SE" sz="1800" dirty="0"/>
          </a:p>
          <a:p>
            <a:pPr marL="182563" indent="-182563">
              <a:buFont typeface="Arial" pitchFamily="34" charset="0"/>
              <a:buChar char="•"/>
            </a:pPr>
            <a:r>
              <a:rPr lang="sv-SE" sz="1800" dirty="0" smtClean="0"/>
              <a:t>Teckenspråkstolkning.</a:t>
            </a:r>
            <a:endParaRPr lang="sv-SE" sz="1800" dirty="0"/>
          </a:p>
          <a:p>
            <a:pPr marL="182563" indent="-182563">
              <a:buFont typeface="Arial" pitchFamily="34" charset="0"/>
              <a:buChar char="•"/>
            </a:pPr>
            <a:r>
              <a:rPr lang="sv-SE" sz="1800" dirty="0"/>
              <a:t>Hörhjälpmedel eller andra kompensatoriska hjälpmedel som eleven </a:t>
            </a:r>
            <a:r>
              <a:rPr lang="sv-SE" sz="1800" dirty="0" smtClean="0"/>
              <a:t>behärskar.</a:t>
            </a:r>
            <a:endParaRPr lang="sv-SE" sz="1800" dirty="0"/>
          </a:p>
          <a:p>
            <a:pPr marL="182563" indent="-182563"/>
            <a:r>
              <a:rPr lang="sv-SE" sz="2000" dirty="0"/>
              <a:t>   </a:t>
            </a:r>
            <a:r>
              <a:rPr lang="sv-SE" sz="1200" dirty="0"/>
              <a:t>(Föreläsning av Peter Fagerlund, Skolverket, 2010)</a:t>
            </a:r>
            <a:endParaRPr lang="sv-SE" sz="2000" dirty="0"/>
          </a:p>
        </p:txBody>
      </p:sp>
      <p:sp>
        <p:nvSpPr>
          <p:cNvPr id="3" name="Platshållare för bildnummer 2"/>
          <p:cNvSpPr>
            <a:spLocks noGrp="1"/>
          </p:cNvSpPr>
          <p:nvPr>
            <p:ph type="sldNum" sz="quarter" idx="12"/>
          </p:nvPr>
        </p:nvSpPr>
        <p:spPr/>
        <p:txBody>
          <a:bodyPr/>
          <a:lstStyle/>
          <a:p>
            <a:pPr>
              <a:defRPr/>
            </a:pPr>
            <a:fld id="{7B7584F4-C81A-4AA6-AA3E-861CB2A767FA}" type="slidenum">
              <a:rPr lang="sv-SE" smtClean="0"/>
              <a:pPr>
                <a:defRPr/>
              </a:pPr>
              <a:t>22</a:t>
            </a:fld>
            <a:endParaRPr lang="sv-SE"/>
          </a:p>
        </p:txBody>
      </p:sp>
    </p:spTree>
    <p:extLst>
      <p:ext uri="{BB962C8B-B14F-4D97-AF65-F5344CB8AC3E}">
        <p14:creationId xmlns:p14="http://schemas.microsoft.com/office/powerpoint/2010/main" val="73916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23</a:t>
            </a:fld>
            <a:endParaRPr lang="sv-SE"/>
          </a:p>
        </p:txBody>
      </p:sp>
      <p:sp>
        <p:nvSpPr>
          <p:cNvPr id="4" name="textruta 3"/>
          <p:cNvSpPr txBox="1"/>
          <p:nvPr/>
        </p:nvSpPr>
        <p:spPr>
          <a:xfrm>
            <a:off x="611560" y="1340768"/>
            <a:ext cx="5544616" cy="1446550"/>
          </a:xfrm>
          <a:prstGeom prst="rect">
            <a:avLst/>
          </a:prstGeom>
          <a:noFill/>
        </p:spPr>
        <p:txBody>
          <a:bodyPr wrap="square" rtlCol="0">
            <a:spAutoFit/>
          </a:bodyPr>
          <a:lstStyle/>
          <a:p>
            <a:r>
              <a:rPr lang="sv-SE" b="1" dirty="0" smtClean="0"/>
              <a:t>Efter gymnasiet</a:t>
            </a:r>
          </a:p>
          <a:p>
            <a:endParaRPr lang="sv-SE" sz="4000" b="1" dirty="0"/>
          </a:p>
          <a:p>
            <a:endParaRPr lang="sv-SE" b="1" dirty="0"/>
          </a:p>
        </p:txBody>
      </p:sp>
      <p:sp>
        <p:nvSpPr>
          <p:cNvPr id="5" name="textruta 4"/>
          <p:cNvSpPr txBox="1"/>
          <p:nvPr/>
        </p:nvSpPr>
        <p:spPr>
          <a:xfrm>
            <a:off x="683568" y="2564904"/>
            <a:ext cx="7128792" cy="923330"/>
          </a:xfrm>
          <a:prstGeom prst="rect">
            <a:avLst/>
          </a:prstGeom>
          <a:noFill/>
        </p:spPr>
        <p:txBody>
          <a:bodyPr wrap="square" rtlCol="0">
            <a:spAutoFit/>
          </a:bodyPr>
          <a:lstStyle/>
          <a:p>
            <a:r>
              <a:rPr lang="sv-SE" sz="1800" dirty="0" smtClean="0"/>
              <a:t>Gott om tid med studie och yrkesvägsledaren under gymnasietiden.</a:t>
            </a:r>
          </a:p>
          <a:p>
            <a:endParaRPr lang="sv-SE" sz="1800" dirty="0"/>
          </a:p>
          <a:p>
            <a:r>
              <a:rPr lang="sv-SE" sz="1800" dirty="0" smtClean="0"/>
              <a:t>Planera högskola i god tid.</a:t>
            </a:r>
            <a:endParaRPr lang="sv-SE" sz="1800" dirty="0"/>
          </a:p>
        </p:txBody>
      </p:sp>
    </p:spTree>
    <p:extLst>
      <p:ext uri="{BB962C8B-B14F-4D97-AF65-F5344CB8AC3E}">
        <p14:creationId xmlns:p14="http://schemas.microsoft.com/office/powerpoint/2010/main" val="21277662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24</a:t>
            </a:fld>
            <a:endParaRPr lang="sv-SE"/>
          </a:p>
        </p:txBody>
      </p:sp>
      <p:sp>
        <p:nvSpPr>
          <p:cNvPr id="4" name="textruta 3"/>
          <p:cNvSpPr txBox="1"/>
          <p:nvPr/>
        </p:nvSpPr>
        <p:spPr>
          <a:xfrm>
            <a:off x="467544" y="1052736"/>
            <a:ext cx="6408712" cy="3046988"/>
          </a:xfrm>
          <a:prstGeom prst="rect">
            <a:avLst/>
          </a:prstGeom>
          <a:noFill/>
        </p:spPr>
        <p:txBody>
          <a:bodyPr wrap="square" rtlCol="0">
            <a:spAutoFit/>
          </a:bodyPr>
          <a:lstStyle/>
          <a:p>
            <a:r>
              <a:rPr lang="sv-SE" b="1" dirty="0"/>
              <a:t>Samordnare på högskolor och universitet</a:t>
            </a:r>
          </a:p>
          <a:p>
            <a:endParaRPr lang="sv-SE" dirty="0" smtClean="0"/>
          </a:p>
          <a:p>
            <a:r>
              <a:rPr lang="sv-SE" sz="1800" dirty="0" smtClean="0"/>
              <a:t>Det </a:t>
            </a:r>
            <a:r>
              <a:rPr lang="sv-SE" sz="1800" dirty="0"/>
              <a:t>finns särskilda samordnare av pedagogiskt stöd på alla universitet och högskolor. Deras uppgift </a:t>
            </a:r>
            <a:r>
              <a:rPr lang="sv-SE" sz="1800" dirty="0" smtClean="0"/>
              <a:t>är att </a:t>
            </a:r>
            <a:r>
              <a:rPr lang="sv-SE" sz="1800" dirty="0"/>
              <a:t>samordna pedagogiskt stöd som ska undanröja hinder och göra studiesituationen tillgänglig </a:t>
            </a:r>
            <a:r>
              <a:rPr lang="sv-SE" sz="1800" dirty="0" smtClean="0"/>
              <a:t>för studenter </a:t>
            </a:r>
            <a:r>
              <a:rPr lang="sv-SE" sz="1800" dirty="0"/>
              <a:t>med funktionsnedsättning. </a:t>
            </a:r>
            <a:endParaRPr lang="sv-SE" sz="1800" dirty="0" smtClean="0"/>
          </a:p>
          <a:p>
            <a:endParaRPr lang="sv-SE" sz="1800" dirty="0"/>
          </a:p>
          <a:p>
            <a:r>
              <a:rPr lang="sv-SE" sz="1800" dirty="0" smtClean="0"/>
              <a:t>Kontaktuppgifter </a:t>
            </a:r>
            <a:r>
              <a:rPr lang="sv-SE" sz="1800" dirty="0"/>
              <a:t>och mer information finns på:</a:t>
            </a:r>
          </a:p>
          <a:p>
            <a:r>
              <a:rPr lang="sv-SE" sz="1800" i="1" dirty="0"/>
              <a:t>www.studeramedfunktionshinder.nu</a:t>
            </a:r>
            <a:endParaRPr lang="sv-SE" sz="1800" dirty="0"/>
          </a:p>
        </p:txBody>
      </p:sp>
      <p:pic>
        <p:nvPicPr>
          <p:cNvPr id="1026" name="Picture 2" descr="Att göra studiesituationen tillgänglig för vuxna med funktionsnedsätt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836712"/>
            <a:ext cx="1962150" cy="1971676"/>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p:cNvSpPr txBox="1"/>
          <p:nvPr/>
        </p:nvSpPr>
        <p:spPr>
          <a:xfrm>
            <a:off x="7308304" y="2808388"/>
            <a:ext cx="1512168" cy="261610"/>
          </a:xfrm>
          <a:prstGeom prst="rect">
            <a:avLst/>
          </a:prstGeom>
          <a:noFill/>
        </p:spPr>
        <p:txBody>
          <a:bodyPr wrap="square" rtlCol="0">
            <a:spAutoFit/>
          </a:bodyPr>
          <a:lstStyle/>
          <a:p>
            <a:r>
              <a:rPr lang="sv-SE" sz="1100" dirty="0" smtClean="0"/>
              <a:t>www.spsm.se</a:t>
            </a:r>
            <a:endParaRPr lang="sv-SE" sz="1100" dirty="0"/>
          </a:p>
        </p:txBody>
      </p:sp>
      <p:sp>
        <p:nvSpPr>
          <p:cNvPr id="6" name="textruta 5"/>
          <p:cNvSpPr txBox="1"/>
          <p:nvPr/>
        </p:nvSpPr>
        <p:spPr>
          <a:xfrm>
            <a:off x="467544" y="116632"/>
            <a:ext cx="4896544" cy="523220"/>
          </a:xfrm>
          <a:prstGeom prst="rect">
            <a:avLst/>
          </a:prstGeom>
          <a:noFill/>
        </p:spPr>
        <p:txBody>
          <a:bodyPr wrap="square" rtlCol="0">
            <a:spAutoFit/>
          </a:bodyPr>
          <a:lstStyle/>
          <a:p>
            <a:r>
              <a:rPr lang="sv-SE" sz="2800" b="1" dirty="0" smtClean="0">
                <a:solidFill>
                  <a:schemeClr val="bg1"/>
                </a:solidFill>
              </a:rPr>
              <a:t>Stödet på högskolan</a:t>
            </a:r>
            <a:endParaRPr lang="sv-SE" sz="2800" b="1" dirty="0">
              <a:solidFill>
                <a:schemeClr val="bg1"/>
              </a:solidFill>
            </a:endParaRPr>
          </a:p>
        </p:txBody>
      </p:sp>
    </p:spTree>
    <p:extLst>
      <p:ext uri="{BB962C8B-B14F-4D97-AF65-F5344CB8AC3E}">
        <p14:creationId xmlns:p14="http://schemas.microsoft.com/office/powerpoint/2010/main" val="9026996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25</a:t>
            </a:fld>
            <a:endParaRPr lang="sv-SE"/>
          </a:p>
        </p:txBody>
      </p:sp>
      <p:sp>
        <p:nvSpPr>
          <p:cNvPr id="4" name="textruta 3"/>
          <p:cNvSpPr txBox="1"/>
          <p:nvPr/>
        </p:nvSpPr>
        <p:spPr>
          <a:xfrm>
            <a:off x="683568" y="1052736"/>
            <a:ext cx="8136904" cy="4801314"/>
          </a:xfrm>
          <a:prstGeom prst="rect">
            <a:avLst/>
          </a:prstGeom>
          <a:noFill/>
        </p:spPr>
        <p:txBody>
          <a:bodyPr wrap="square" rtlCol="0">
            <a:spAutoFit/>
          </a:bodyPr>
          <a:lstStyle/>
          <a:p>
            <a:r>
              <a:rPr lang="sv-SE" b="1" dirty="0" smtClean="0"/>
              <a:t>Planering i god tid</a:t>
            </a:r>
            <a:endParaRPr lang="sv-SE" b="1" dirty="0"/>
          </a:p>
          <a:p>
            <a:endParaRPr lang="sv-SE" sz="1800" dirty="0" smtClean="0"/>
          </a:p>
          <a:p>
            <a:endParaRPr lang="sv-SE" sz="1800" dirty="0" smtClean="0"/>
          </a:p>
          <a:p>
            <a:r>
              <a:rPr lang="sv-SE" sz="1800" dirty="0" smtClean="0"/>
              <a:t>Starta planeringen </a:t>
            </a:r>
            <a:r>
              <a:rPr lang="sv-SE" sz="1800" dirty="0"/>
              <a:t>för sina </a:t>
            </a:r>
            <a:r>
              <a:rPr lang="sv-SE" sz="1800" dirty="0" smtClean="0"/>
              <a:t>studier i </a:t>
            </a:r>
            <a:r>
              <a:rPr lang="sv-SE" sz="1800" dirty="0"/>
              <a:t>god tid eftersom vissa former av stöd </a:t>
            </a:r>
            <a:r>
              <a:rPr lang="sv-SE" sz="1800" dirty="0" smtClean="0"/>
              <a:t>kräver förberedelser</a:t>
            </a:r>
            <a:r>
              <a:rPr lang="sv-SE" sz="1800" dirty="0"/>
              <a:t>. </a:t>
            </a:r>
            <a:endParaRPr lang="sv-SE" sz="1800" dirty="0" smtClean="0"/>
          </a:p>
          <a:p>
            <a:endParaRPr lang="sv-SE" sz="1800" dirty="0" smtClean="0"/>
          </a:p>
          <a:p>
            <a:r>
              <a:rPr lang="sv-SE" sz="1800" dirty="0" smtClean="0"/>
              <a:t>Det </a:t>
            </a:r>
            <a:r>
              <a:rPr lang="sv-SE" sz="1800" dirty="0"/>
              <a:t>kan till exempel ta tid att </a:t>
            </a:r>
            <a:r>
              <a:rPr lang="sv-SE" sz="1800" dirty="0" smtClean="0"/>
              <a:t>få studielitteratur </a:t>
            </a:r>
            <a:r>
              <a:rPr lang="sv-SE" sz="1800" dirty="0"/>
              <a:t>som e-bok eller att hitta en </a:t>
            </a:r>
            <a:r>
              <a:rPr lang="sv-SE" sz="1800" dirty="0" smtClean="0"/>
              <a:t>lämplig handledare.</a:t>
            </a:r>
          </a:p>
          <a:p>
            <a:endParaRPr lang="sv-SE" sz="1800" dirty="0"/>
          </a:p>
          <a:p>
            <a:r>
              <a:rPr lang="sv-SE" sz="1800" dirty="0"/>
              <a:t>En studieplan och individuellt stöd </a:t>
            </a:r>
            <a:r>
              <a:rPr lang="sv-SE" sz="1800" dirty="0" smtClean="0"/>
              <a:t>måste utformas </a:t>
            </a:r>
            <a:r>
              <a:rPr lang="sv-SE" sz="1800" dirty="0"/>
              <a:t>i samråd med den studerande och </a:t>
            </a:r>
            <a:r>
              <a:rPr lang="sv-SE" sz="1800" dirty="0" smtClean="0"/>
              <a:t>utgå från </a:t>
            </a:r>
            <a:r>
              <a:rPr lang="sv-SE" sz="1800" dirty="0"/>
              <a:t>hans eller hennes önskemål samt från </a:t>
            </a:r>
            <a:r>
              <a:rPr lang="sv-SE" sz="1800" dirty="0" smtClean="0"/>
              <a:t>de krav </a:t>
            </a:r>
            <a:r>
              <a:rPr lang="sv-SE" sz="1800" dirty="0"/>
              <a:t>som finns för att nå målet för studierna</a:t>
            </a:r>
            <a:r>
              <a:rPr lang="sv-SE" sz="1800" dirty="0" smtClean="0"/>
              <a:t>.</a:t>
            </a:r>
          </a:p>
          <a:p>
            <a:endParaRPr lang="sv-SE" sz="1800" dirty="0"/>
          </a:p>
          <a:p>
            <a:r>
              <a:rPr lang="sv-SE" sz="1800" dirty="0"/>
              <a:t>Samtal om studiesituationen kan behövas </a:t>
            </a:r>
            <a:r>
              <a:rPr lang="sv-SE" sz="1800" dirty="0" smtClean="0"/>
              <a:t>både före </a:t>
            </a:r>
            <a:r>
              <a:rPr lang="sv-SE" sz="1800" dirty="0"/>
              <a:t>och under studietiden eftersom </a:t>
            </a:r>
            <a:r>
              <a:rPr lang="sv-SE" sz="1800" dirty="0" smtClean="0"/>
              <a:t>förutsättningarna kan </a:t>
            </a:r>
            <a:r>
              <a:rPr lang="sv-SE" sz="1800" dirty="0"/>
              <a:t>förändras</a:t>
            </a:r>
            <a:r>
              <a:rPr lang="sv-SE" sz="1800" dirty="0" smtClean="0"/>
              <a:t>.</a:t>
            </a:r>
          </a:p>
          <a:p>
            <a:endParaRPr lang="sv-SE" sz="1800" dirty="0" smtClean="0"/>
          </a:p>
          <a:p>
            <a:r>
              <a:rPr lang="sv-SE" sz="1200" dirty="0" smtClean="0"/>
              <a:t>(SPSM, 2012, </a:t>
            </a:r>
            <a:r>
              <a:rPr lang="sv-SE" sz="1200" dirty="0"/>
              <a:t>Att göra studiesituationen tillgänglig för vuxna med </a:t>
            </a:r>
            <a:r>
              <a:rPr lang="sv-SE" sz="1200" dirty="0" smtClean="0"/>
              <a:t>funktionsnedsättning)</a:t>
            </a:r>
            <a:endParaRPr lang="sv-SE" sz="1200" dirty="0"/>
          </a:p>
        </p:txBody>
      </p:sp>
      <p:sp>
        <p:nvSpPr>
          <p:cNvPr id="5" name="textruta 4"/>
          <p:cNvSpPr txBox="1"/>
          <p:nvPr/>
        </p:nvSpPr>
        <p:spPr>
          <a:xfrm>
            <a:off x="467544" y="116632"/>
            <a:ext cx="4896544" cy="523220"/>
          </a:xfrm>
          <a:prstGeom prst="rect">
            <a:avLst/>
          </a:prstGeom>
          <a:noFill/>
        </p:spPr>
        <p:txBody>
          <a:bodyPr wrap="square" rtlCol="0">
            <a:spAutoFit/>
          </a:bodyPr>
          <a:lstStyle/>
          <a:p>
            <a:r>
              <a:rPr lang="sv-SE" sz="2800" b="1" dirty="0" smtClean="0">
                <a:solidFill>
                  <a:schemeClr val="bg1"/>
                </a:solidFill>
              </a:rPr>
              <a:t>Stödet på högskolan</a:t>
            </a:r>
            <a:endParaRPr lang="sv-SE" sz="2800" b="1" dirty="0">
              <a:solidFill>
                <a:schemeClr val="bg1"/>
              </a:solidFill>
            </a:endParaRPr>
          </a:p>
        </p:txBody>
      </p:sp>
    </p:spTree>
    <p:extLst>
      <p:ext uri="{BB962C8B-B14F-4D97-AF65-F5344CB8AC3E}">
        <p14:creationId xmlns:p14="http://schemas.microsoft.com/office/powerpoint/2010/main" val="31363948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26</a:t>
            </a:fld>
            <a:endParaRPr lang="sv-SE"/>
          </a:p>
        </p:txBody>
      </p:sp>
      <p:sp>
        <p:nvSpPr>
          <p:cNvPr id="4" name="textruta 3"/>
          <p:cNvSpPr txBox="1"/>
          <p:nvPr/>
        </p:nvSpPr>
        <p:spPr>
          <a:xfrm>
            <a:off x="467544" y="908720"/>
            <a:ext cx="8352928" cy="4801314"/>
          </a:xfrm>
          <a:prstGeom prst="rect">
            <a:avLst/>
          </a:prstGeom>
          <a:noFill/>
        </p:spPr>
        <p:txBody>
          <a:bodyPr wrap="square" rtlCol="0">
            <a:spAutoFit/>
          </a:bodyPr>
          <a:lstStyle/>
          <a:p>
            <a:r>
              <a:rPr lang="sv-SE" b="1" dirty="0"/>
              <a:t>Stödinsatser för att öka </a:t>
            </a:r>
            <a:r>
              <a:rPr lang="sv-SE" b="1" dirty="0" smtClean="0"/>
              <a:t>den pedagogiska tillgängligheten</a:t>
            </a:r>
          </a:p>
          <a:p>
            <a:pPr marL="342900" indent="-342900">
              <a:buFont typeface="Arial" panose="020B0604020202020204" pitchFamily="34" charset="0"/>
              <a:buChar char="•"/>
            </a:pPr>
            <a:endParaRPr lang="sv-SE" b="1" dirty="0"/>
          </a:p>
          <a:p>
            <a:pPr marL="285750" indent="-285750">
              <a:buFont typeface="Arial" panose="020B0604020202020204" pitchFamily="34" charset="0"/>
              <a:buChar char="•"/>
            </a:pPr>
            <a:r>
              <a:rPr lang="sv-SE" sz="1800" dirty="0" smtClean="0"/>
              <a:t>Hjälp med </a:t>
            </a:r>
            <a:r>
              <a:rPr lang="sv-SE" sz="1800" dirty="0"/>
              <a:t>s</a:t>
            </a:r>
            <a:r>
              <a:rPr lang="sv-SE" sz="1800" dirty="0" smtClean="0"/>
              <a:t>tudieteknik </a:t>
            </a:r>
            <a:r>
              <a:rPr lang="sv-SE" sz="1800" dirty="0"/>
              <a:t>och </a:t>
            </a:r>
            <a:r>
              <a:rPr lang="sv-SE" sz="1800" dirty="0" smtClean="0"/>
              <a:t>organisering</a:t>
            </a:r>
          </a:p>
          <a:p>
            <a:pPr marL="285750" indent="-285750">
              <a:buFont typeface="Arial" panose="020B0604020202020204" pitchFamily="34" charset="0"/>
              <a:buChar char="•"/>
            </a:pPr>
            <a:r>
              <a:rPr lang="sv-SE" sz="1800" dirty="0" smtClean="0"/>
              <a:t>Lärarinsatser: </a:t>
            </a:r>
            <a:r>
              <a:rPr lang="sv-SE" sz="1800" dirty="0"/>
              <a:t>extra handledning </a:t>
            </a:r>
            <a:r>
              <a:rPr lang="sv-SE" sz="1800" dirty="0" smtClean="0"/>
              <a:t>eller </a:t>
            </a:r>
            <a:r>
              <a:rPr lang="sv-SE" sz="1800" dirty="0"/>
              <a:t>enskild </a:t>
            </a:r>
            <a:r>
              <a:rPr lang="sv-SE" sz="1800" dirty="0" smtClean="0"/>
              <a:t>undervisning</a:t>
            </a:r>
          </a:p>
          <a:p>
            <a:pPr marL="285750" indent="-285750">
              <a:buFont typeface="Arial" panose="020B0604020202020204" pitchFamily="34" charset="0"/>
              <a:buChar char="•"/>
            </a:pPr>
            <a:r>
              <a:rPr lang="sv-SE" sz="1800" dirty="0"/>
              <a:t>Stödperson eller </a:t>
            </a:r>
            <a:r>
              <a:rPr lang="sv-SE" sz="1800" dirty="0" smtClean="0"/>
              <a:t>mentor</a:t>
            </a:r>
          </a:p>
          <a:p>
            <a:pPr marL="285750" indent="-285750">
              <a:buFont typeface="Arial" panose="020B0604020202020204" pitchFamily="34" charset="0"/>
              <a:buChar char="•"/>
            </a:pPr>
            <a:r>
              <a:rPr lang="sv-SE" sz="1800" dirty="0"/>
              <a:t>Teknisk </a:t>
            </a:r>
            <a:r>
              <a:rPr lang="sv-SE" sz="1800" dirty="0" smtClean="0"/>
              <a:t>utrustning</a:t>
            </a:r>
          </a:p>
          <a:p>
            <a:pPr marL="285750" indent="-285750">
              <a:buFont typeface="Arial" panose="020B0604020202020204" pitchFamily="34" charset="0"/>
              <a:buChar char="•"/>
            </a:pPr>
            <a:r>
              <a:rPr lang="sv-SE" sz="1800" dirty="0"/>
              <a:t>Tillgängliga </a:t>
            </a:r>
            <a:r>
              <a:rPr lang="sv-SE" sz="1800" dirty="0" smtClean="0"/>
              <a:t>läromedel</a:t>
            </a:r>
          </a:p>
          <a:p>
            <a:pPr marL="285750" indent="-285750">
              <a:buFont typeface="Arial" panose="020B0604020202020204" pitchFamily="34" charset="0"/>
              <a:buChar char="•"/>
            </a:pPr>
            <a:r>
              <a:rPr lang="sv-SE" sz="1800" dirty="0"/>
              <a:t>Kognitivt </a:t>
            </a:r>
            <a:r>
              <a:rPr lang="sv-SE" sz="1800" dirty="0" smtClean="0"/>
              <a:t>stöd</a:t>
            </a:r>
          </a:p>
          <a:p>
            <a:pPr marL="285750" indent="-285750">
              <a:buFont typeface="Arial" panose="020B0604020202020204" pitchFamily="34" charset="0"/>
              <a:buChar char="•"/>
            </a:pPr>
            <a:r>
              <a:rPr lang="sv-SE" sz="1800" dirty="0" smtClean="0"/>
              <a:t>Anteckningsstöd</a:t>
            </a:r>
          </a:p>
          <a:p>
            <a:pPr marL="285750" indent="-285750">
              <a:buFont typeface="Arial" panose="020B0604020202020204" pitchFamily="34" charset="0"/>
              <a:buChar char="•"/>
            </a:pPr>
            <a:r>
              <a:rPr lang="sv-SE" sz="1800" dirty="0"/>
              <a:t>Alternativa prov- </a:t>
            </a:r>
            <a:r>
              <a:rPr lang="sv-SE" sz="1800" dirty="0" smtClean="0"/>
              <a:t>och tentamensförhållanden</a:t>
            </a:r>
          </a:p>
          <a:p>
            <a:pPr marL="285750" indent="-285750">
              <a:buFont typeface="Arial" panose="020B0604020202020204" pitchFamily="34" charset="0"/>
              <a:buChar char="•"/>
            </a:pPr>
            <a:r>
              <a:rPr lang="sv-SE" sz="1800" dirty="0"/>
              <a:t>Möjlighet till vila och förlängd </a:t>
            </a:r>
            <a:r>
              <a:rPr lang="sv-SE" sz="1800" dirty="0" smtClean="0"/>
              <a:t>studietid </a:t>
            </a:r>
            <a:r>
              <a:rPr lang="sv-SE" sz="1600" dirty="0" smtClean="0"/>
              <a:t>(även med studiestöd)</a:t>
            </a:r>
          </a:p>
          <a:p>
            <a:endParaRPr lang="sv-SE" sz="1200" dirty="0" smtClean="0"/>
          </a:p>
          <a:p>
            <a:r>
              <a:rPr lang="sv-SE" sz="1200" dirty="0" smtClean="0"/>
              <a:t>(SPSM, 2012, Att göra studiesituationen tillgänglig för vuxna med funktionsnedsättning)</a:t>
            </a:r>
          </a:p>
          <a:p>
            <a:endParaRPr lang="sv-SE" dirty="0" smtClean="0"/>
          </a:p>
          <a:p>
            <a:endParaRPr lang="sv-SE" dirty="0"/>
          </a:p>
        </p:txBody>
      </p:sp>
      <p:sp>
        <p:nvSpPr>
          <p:cNvPr id="5" name="textruta 4"/>
          <p:cNvSpPr txBox="1"/>
          <p:nvPr/>
        </p:nvSpPr>
        <p:spPr>
          <a:xfrm>
            <a:off x="467544" y="116632"/>
            <a:ext cx="4896544" cy="523220"/>
          </a:xfrm>
          <a:prstGeom prst="rect">
            <a:avLst/>
          </a:prstGeom>
          <a:noFill/>
        </p:spPr>
        <p:txBody>
          <a:bodyPr wrap="square" rtlCol="0">
            <a:spAutoFit/>
          </a:bodyPr>
          <a:lstStyle/>
          <a:p>
            <a:r>
              <a:rPr lang="sv-SE" sz="2800" b="1" dirty="0" smtClean="0">
                <a:solidFill>
                  <a:schemeClr val="bg1"/>
                </a:solidFill>
              </a:rPr>
              <a:t>Stödet på högskolan</a:t>
            </a:r>
            <a:endParaRPr lang="sv-SE" sz="2800" b="1" dirty="0">
              <a:solidFill>
                <a:schemeClr val="bg1"/>
              </a:solidFill>
            </a:endParaRPr>
          </a:p>
        </p:txBody>
      </p:sp>
    </p:spTree>
    <p:extLst>
      <p:ext uri="{BB962C8B-B14F-4D97-AF65-F5344CB8AC3E}">
        <p14:creationId xmlns:p14="http://schemas.microsoft.com/office/powerpoint/2010/main" val="3540280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685800"/>
            <a:ext cx="7706816" cy="1295400"/>
          </a:xfrm>
        </p:spPr>
        <p:txBody>
          <a:bodyPr/>
          <a:lstStyle/>
          <a:p>
            <a:r>
              <a:rPr lang="sv-SE" sz="2400" dirty="0" smtClean="0"/>
              <a:t>Vem vinner på en plan?</a:t>
            </a:r>
            <a:endParaRPr lang="sv-SE" sz="2400" dirty="0"/>
          </a:p>
        </p:txBody>
      </p:sp>
      <p:sp>
        <p:nvSpPr>
          <p:cNvPr id="3" name="Platshållare för innehåll 2"/>
          <p:cNvSpPr>
            <a:spLocks noGrp="1"/>
          </p:cNvSpPr>
          <p:nvPr>
            <p:ph idx="1"/>
          </p:nvPr>
        </p:nvSpPr>
        <p:spPr>
          <a:xfrm>
            <a:off x="609600" y="1700808"/>
            <a:ext cx="7772400" cy="4176464"/>
          </a:xfrm>
        </p:spPr>
        <p:txBody>
          <a:bodyPr/>
          <a:lstStyle/>
          <a:p>
            <a:pPr marL="0" indent="0">
              <a:buNone/>
            </a:pPr>
            <a:r>
              <a:rPr lang="sv-SE" sz="1800" dirty="0" smtClean="0"/>
              <a:t>Rektor: kvalitetssäkring av undervisningen</a:t>
            </a:r>
          </a:p>
          <a:p>
            <a:pPr marL="0" indent="0">
              <a:buNone/>
            </a:pPr>
            <a:r>
              <a:rPr lang="sv-SE" sz="1800" dirty="0" smtClean="0"/>
              <a:t>Lärarna: trygga med anpassningarna och kan ge fungerande undervisning</a:t>
            </a:r>
          </a:p>
          <a:p>
            <a:pPr marL="0" indent="0">
              <a:buNone/>
            </a:pPr>
            <a:r>
              <a:rPr lang="sv-SE" sz="1800" dirty="0" smtClean="0"/>
              <a:t>Eleven: man </a:t>
            </a:r>
            <a:r>
              <a:rPr lang="sv-SE" sz="1800" dirty="0"/>
              <a:t>kan, vill och orkar vara med</a:t>
            </a:r>
          </a:p>
          <a:p>
            <a:pPr marL="0" indent="0">
              <a:buNone/>
            </a:pPr>
            <a:r>
              <a:rPr lang="sv-SE" sz="1800" dirty="0" smtClean="0"/>
              <a:t>Föräldrarna: får vara föräldrar</a:t>
            </a:r>
          </a:p>
          <a:p>
            <a:pPr marL="0" indent="0">
              <a:buNone/>
            </a:pPr>
            <a:r>
              <a:rPr lang="sv-SE" sz="1800" dirty="0" smtClean="0"/>
              <a:t>Kamraterna: får en kompis som är med</a:t>
            </a:r>
          </a:p>
          <a:p>
            <a:pPr marL="0" indent="0">
              <a:buNone/>
            </a:pPr>
            <a:endParaRPr lang="sv-SE" dirty="0" smtClean="0"/>
          </a:p>
          <a:p>
            <a:pPr marL="0" indent="0">
              <a:buNone/>
            </a:pPr>
            <a:r>
              <a:rPr lang="sv-SE" dirty="0" smtClean="0"/>
              <a:t>Planen om anpassningarna är en överenskommelse med skolan och kräver en pågående diskussion. Obs, att inte anpassa är en fråga om diskriminering!</a:t>
            </a:r>
            <a:endParaRPr lang="sv-SE" dirty="0"/>
          </a:p>
        </p:txBody>
      </p:sp>
      <p:sp>
        <p:nvSpPr>
          <p:cNvPr id="5" name="Platshållare för bildnummer 4"/>
          <p:cNvSpPr>
            <a:spLocks noGrp="1"/>
          </p:cNvSpPr>
          <p:nvPr>
            <p:ph type="sldNum" sz="quarter" idx="12"/>
          </p:nvPr>
        </p:nvSpPr>
        <p:spPr/>
        <p:txBody>
          <a:bodyPr/>
          <a:lstStyle/>
          <a:p>
            <a:pPr>
              <a:defRPr/>
            </a:pPr>
            <a:fld id="{97AB5F3B-C639-4866-A0AF-305121A6E03E}" type="slidenum">
              <a:rPr lang="sv-SE" smtClean="0"/>
              <a:pPr>
                <a:defRPr/>
              </a:pPr>
              <a:t>3</a:t>
            </a:fld>
            <a:endParaRPr lang="sv-SE"/>
          </a:p>
        </p:txBody>
      </p:sp>
      <p:sp>
        <p:nvSpPr>
          <p:cNvPr id="6" name="Rubrik 1"/>
          <p:cNvSpPr txBox="1">
            <a:spLocks/>
          </p:cNvSpPr>
          <p:nvPr/>
        </p:nvSpPr>
        <p:spPr bwMode="auto">
          <a:xfrm>
            <a:off x="609600" y="-315416"/>
            <a:ext cx="67056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Arial" charset="0"/>
                <a:ea typeface="ヒラギノ角ゴ Pro W3" pitchFamily="32" charset="-128"/>
              </a:defRPr>
            </a:lvl2pPr>
            <a:lvl3pPr algn="l" rtl="0" eaLnBrk="0" fontAlgn="base" hangingPunct="0">
              <a:spcBef>
                <a:spcPct val="0"/>
              </a:spcBef>
              <a:spcAft>
                <a:spcPct val="0"/>
              </a:spcAft>
              <a:defRPr sz="3000" b="1">
                <a:solidFill>
                  <a:schemeClr val="tx1"/>
                </a:solidFill>
                <a:latin typeface="Arial" charset="0"/>
                <a:ea typeface="ヒラギノ角ゴ Pro W3" pitchFamily="32" charset="-128"/>
              </a:defRPr>
            </a:lvl3pPr>
            <a:lvl4pPr algn="l" rtl="0" eaLnBrk="0" fontAlgn="base" hangingPunct="0">
              <a:spcBef>
                <a:spcPct val="0"/>
              </a:spcBef>
              <a:spcAft>
                <a:spcPct val="0"/>
              </a:spcAft>
              <a:defRPr sz="3000" b="1">
                <a:solidFill>
                  <a:schemeClr val="tx1"/>
                </a:solidFill>
                <a:latin typeface="Arial" charset="0"/>
                <a:ea typeface="ヒラギノ角ゴ Pro W3" pitchFamily="32" charset="-128"/>
              </a:defRPr>
            </a:lvl4pPr>
            <a:lvl5pPr algn="l" rtl="0" eaLnBrk="0" fontAlgn="base" hangingPunct="0">
              <a:spcBef>
                <a:spcPct val="0"/>
              </a:spcBef>
              <a:spcAft>
                <a:spcPct val="0"/>
              </a:spcAft>
              <a:defRPr sz="3000" b="1">
                <a:solidFill>
                  <a:schemeClr val="tx1"/>
                </a:solidFill>
                <a:latin typeface="Arial" charset="0"/>
                <a:ea typeface="ヒラギノ角ゴ Pro W3" pitchFamily="32" charset="-128"/>
              </a:defRPr>
            </a:lvl5pPr>
            <a:lvl6pPr marL="457200" algn="l" rtl="0" eaLnBrk="1" fontAlgn="base" hangingPunct="1">
              <a:spcBef>
                <a:spcPct val="0"/>
              </a:spcBef>
              <a:spcAft>
                <a:spcPct val="0"/>
              </a:spcAft>
              <a:defRPr sz="3000" b="1">
                <a:solidFill>
                  <a:schemeClr val="tx1"/>
                </a:solidFill>
                <a:latin typeface="Arial" charset="0"/>
                <a:ea typeface="ヒラギノ角ゴ Pro W3" pitchFamily="32" charset="-128"/>
              </a:defRPr>
            </a:lvl6pPr>
            <a:lvl7pPr marL="914400" algn="l" rtl="0" eaLnBrk="1" fontAlgn="base" hangingPunct="1">
              <a:spcBef>
                <a:spcPct val="0"/>
              </a:spcBef>
              <a:spcAft>
                <a:spcPct val="0"/>
              </a:spcAft>
              <a:defRPr sz="3000" b="1">
                <a:solidFill>
                  <a:schemeClr val="tx1"/>
                </a:solidFill>
                <a:latin typeface="Arial" charset="0"/>
                <a:ea typeface="ヒラギノ角ゴ Pro W3" pitchFamily="32" charset="-128"/>
              </a:defRPr>
            </a:lvl7pPr>
            <a:lvl8pPr marL="1371600" algn="l" rtl="0" eaLnBrk="1" fontAlgn="base" hangingPunct="1">
              <a:spcBef>
                <a:spcPct val="0"/>
              </a:spcBef>
              <a:spcAft>
                <a:spcPct val="0"/>
              </a:spcAft>
              <a:defRPr sz="3000" b="1">
                <a:solidFill>
                  <a:schemeClr val="tx1"/>
                </a:solidFill>
                <a:latin typeface="Arial" charset="0"/>
                <a:ea typeface="ヒラギノ角ゴ Pro W3" pitchFamily="32" charset="-128"/>
              </a:defRPr>
            </a:lvl8pPr>
            <a:lvl9pPr marL="1828800" algn="l" rtl="0" eaLnBrk="1" fontAlgn="base" hangingPunct="1">
              <a:spcBef>
                <a:spcPct val="0"/>
              </a:spcBef>
              <a:spcAft>
                <a:spcPct val="0"/>
              </a:spcAft>
              <a:defRPr sz="3000" b="1">
                <a:solidFill>
                  <a:schemeClr val="tx1"/>
                </a:solidFill>
                <a:latin typeface="Arial" charset="0"/>
                <a:ea typeface="ヒラギノ角ゴ Pro W3" pitchFamily="32" charset="-128"/>
              </a:defRPr>
            </a:lvl9pPr>
          </a:lstStyle>
          <a:p>
            <a:r>
              <a:rPr lang="sv-SE" smtClean="0">
                <a:solidFill>
                  <a:schemeClr val="bg1"/>
                </a:solidFill>
              </a:rPr>
              <a:t>Tillgänglighetsplan</a:t>
            </a:r>
            <a:endParaRPr lang="sv-SE" dirty="0">
              <a:solidFill>
                <a:schemeClr val="bg1"/>
              </a:solidFill>
            </a:endParaRPr>
          </a:p>
        </p:txBody>
      </p:sp>
      <p:sp>
        <p:nvSpPr>
          <p:cNvPr id="7" name="textruta 6"/>
          <p:cNvSpPr txBox="1"/>
          <p:nvPr/>
        </p:nvSpPr>
        <p:spPr>
          <a:xfrm>
            <a:off x="539552" y="4697849"/>
            <a:ext cx="7272808" cy="461665"/>
          </a:xfrm>
          <a:prstGeom prst="rect">
            <a:avLst/>
          </a:prstGeom>
          <a:noFill/>
        </p:spPr>
        <p:txBody>
          <a:bodyPr wrap="square" rtlCol="0">
            <a:spAutoFit/>
          </a:bodyPr>
          <a:lstStyle/>
          <a:p>
            <a:endParaRPr lang="sv-SE" dirty="0"/>
          </a:p>
        </p:txBody>
      </p:sp>
    </p:spTree>
    <p:extLst>
      <p:ext uri="{BB962C8B-B14F-4D97-AF65-F5344CB8AC3E}">
        <p14:creationId xmlns:p14="http://schemas.microsoft.com/office/powerpoint/2010/main" val="1226274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4</a:t>
            </a:fld>
            <a:endParaRPr lang="sv-SE"/>
          </a:p>
        </p:txBody>
      </p:sp>
      <p:sp>
        <p:nvSpPr>
          <p:cNvPr id="4" name="textruta 3"/>
          <p:cNvSpPr txBox="1"/>
          <p:nvPr/>
        </p:nvSpPr>
        <p:spPr>
          <a:xfrm>
            <a:off x="1907704" y="2708920"/>
            <a:ext cx="5256584" cy="954107"/>
          </a:xfrm>
          <a:prstGeom prst="rect">
            <a:avLst/>
          </a:prstGeom>
          <a:noFill/>
        </p:spPr>
        <p:txBody>
          <a:bodyPr wrap="square" rtlCol="0">
            <a:spAutoFit/>
          </a:bodyPr>
          <a:lstStyle/>
          <a:p>
            <a:r>
              <a:rPr lang="sv-SE" sz="2800" dirty="0" smtClean="0"/>
              <a:t>Hur beskrivs stödet till eleven i styrdokumenten för skolan?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5</a:t>
            </a:fld>
            <a:endParaRPr lang="sv-SE"/>
          </a:p>
        </p:txBody>
      </p:sp>
      <p:sp>
        <p:nvSpPr>
          <p:cNvPr id="4" name="textruta 3"/>
          <p:cNvSpPr txBox="1"/>
          <p:nvPr/>
        </p:nvSpPr>
        <p:spPr>
          <a:xfrm>
            <a:off x="683568" y="1052736"/>
            <a:ext cx="7416824" cy="4339650"/>
          </a:xfrm>
          <a:prstGeom prst="rect">
            <a:avLst/>
          </a:prstGeom>
          <a:noFill/>
        </p:spPr>
        <p:txBody>
          <a:bodyPr wrap="square" rtlCol="0">
            <a:spAutoFit/>
          </a:bodyPr>
          <a:lstStyle/>
          <a:p>
            <a:r>
              <a:rPr lang="sv-SE" b="1" dirty="0"/>
              <a:t>Skollagen 1 kap 4§</a:t>
            </a:r>
            <a:endParaRPr lang="sv-SE" dirty="0"/>
          </a:p>
          <a:p>
            <a:r>
              <a:rPr lang="sv-SE" sz="1800" dirty="0" smtClean="0"/>
              <a:t/>
            </a:r>
            <a:br>
              <a:rPr lang="sv-SE" sz="1800" dirty="0" smtClean="0"/>
            </a:br>
            <a:r>
              <a:rPr lang="sv-SE" sz="1800" dirty="0" smtClean="0"/>
              <a:t>I </a:t>
            </a:r>
            <a:r>
              <a:rPr lang="sv-SE" sz="1800" dirty="0"/>
              <a:t>utbildningen ska hänsyn tas till barns och elevers olika behov. </a:t>
            </a:r>
            <a:endParaRPr lang="sv-SE" sz="1800" dirty="0" smtClean="0"/>
          </a:p>
          <a:p>
            <a:r>
              <a:rPr lang="sv-SE" sz="1800" dirty="0" smtClean="0"/>
              <a:t>Barn och elever </a:t>
            </a:r>
            <a:r>
              <a:rPr lang="sv-SE" sz="1800" dirty="0"/>
              <a:t>ska ges stöd och stimulans så att de utvecklas så långt som möjligt</a:t>
            </a:r>
            <a:r>
              <a:rPr lang="sv-SE" sz="1800" dirty="0" smtClean="0"/>
              <a:t>.</a:t>
            </a:r>
          </a:p>
          <a:p>
            <a:r>
              <a:rPr lang="sv-SE" sz="1800" dirty="0" smtClean="0"/>
              <a:t> </a:t>
            </a:r>
          </a:p>
          <a:p>
            <a:r>
              <a:rPr lang="sv-SE" sz="1800" dirty="0" smtClean="0"/>
              <a:t>En strävan </a:t>
            </a:r>
            <a:r>
              <a:rPr lang="sv-SE" sz="1800" dirty="0"/>
              <a:t>ska vara att </a:t>
            </a:r>
            <a:r>
              <a:rPr lang="sv-SE" sz="1800" b="1" dirty="0"/>
              <a:t>uppväga skillnader i barnens och elevernas </a:t>
            </a:r>
            <a:r>
              <a:rPr lang="sv-SE" sz="1800" b="1" dirty="0" smtClean="0"/>
              <a:t>förutsättningar att </a:t>
            </a:r>
            <a:r>
              <a:rPr lang="sv-SE" sz="1800" b="1" dirty="0"/>
              <a:t>tillgodogöra sig utbildningen</a:t>
            </a:r>
            <a:r>
              <a:rPr lang="sv-SE" sz="1800" b="1" dirty="0" smtClean="0"/>
              <a:t>.</a:t>
            </a:r>
          </a:p>
          <a:p>
            <a:endParaRPr lang="sv-SE" dirty="0"/>
          </a:p>
          <a:p>
            <a:r>
              <a:rPr lang="sv-SE" b="1" dirty="0"/>
              <a:t>Gymnasieförordningen 13 kap 28 § </a:t>
            </a:r>
            <a:endParaRPr lang="sv-SE" dirty="0"/>
          </a:p>
          <a:p>
            <a:r>
              <a:rPr lang="sv-SE" sz="1800" dirty="0" smtClean="0"/>
              <a:t/>
            </a:r>
            <a:br>
              <a:rPr lang="sv-SE" sz="1800" dirty="0" smtClean="0"/>
            </a:br>
            <a:r>
              <a:rPr lang="sv-SE" sz="1800" dirty="0" smtClean="0"/>
              <a:t>För </a:t>
            </a:r>
            <a:r>
              <a:rPr lang="sv-SE" sz="1800" dirty="0"/>
              <a:t>en elev som har behov av extra stöd i skolarbetet ska stödundervisning </a:t>
            </a:r>
            <a:r>
              <a:rPr lang="sv-SE" sz="1800" dirty="0" smtClean="0"/>
              <a:t>anordnas.</a:t>
            </a:r>
            <a:endParaRPr lang="sv-SE" sz="1800" dirty="0"/>
          </a:p>
          <a:p>
            <a:endParaRPr lang="sv-SE" dirty="0"/>
          </a:p>
        </p:txBody>
      </p:sp>
    </p:spTree>
    <p:extLst>
      <p:ext uri="{BB962C8B-B14F-4D97-AF65-F5344CB8AC3E}">
        <p14:creationId xmlns:p14="http://schemas.microsoft.com/office/powerpoint/2010/main" val="26917933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12"/>
          </p:nvPr>
        </p:nvSpPr>
        <p:spPr/>
        <p:txBody>
          <a:bodyPr/>
          <a:lstStyle/>
          <a:p>
            <a:pPr>
              <a:defRPr/>
            </a:pPr>
            <a:fld id="{EDD129D3-705F-41D1-BCCB-55E337D19E1C}" type="slidenum">
              <a:rPr lang="sv-SE" smtClean="0"/>
              <a:pPr>
                <a:defRPr/>
              </a:pPr>
              <a:t>6</a:t>
            </a:fld>
            <a:endParaRPr lang="sv-SE" dirty="0"/>
          </a:p>
        </p:txBody>
      </p:sp>
      <p:sp>
        <p:nvSpPr>
          <p:cNvPr id="3" name="textruta 2"/>
          <p:cNvSpPr txBox="1"/>
          <p:nvPr/>
        </p:nvSpPr>
        <p:spPr>
          <a:xfrm>
            <a:off x="467544" y="1124744"/>
            <a:ext cx="7920880" cy="4216539"/>
          </a:xfrm>
          <a:prstGeom prst="rect">
            <a:avLst/>
          </a:prstGeom>
          <a:noFill/>
        </p:spPr>
        <p:txBody>
          <a:bodyPr wrap="square" rtlCol="0">
            <a:spAutoFit/>
          </a:bodyPr>
          <a:lstStyle/>
          <a:p>
            <a:r>
              <a:rPr lang="sv-SE" b="1" dirty="0" smtClean="0"/>
              <a:t>Läroplan för gymnasiet</a:t>
            </a:r>
            <a:r>
              <a:rPr lang="sv-SE" dirty="0" smtClean="0"/>
              <a:t> sid 6</a:t>
            </a:r>
          </a:p>
          <a:p>
            <a:endParaRPr lang="sv-SE" sz="1000" dirty="0" smtClean="0"/>
          </a:p>
          <a:p>
            <a:r>
              <a:rPr lang="sv-SE" sz="1800" dirty="0">
                <a:solidFill>
                  <a:schemeClr val="tx2"/>
                </a:solidFill>
              </a:rPr>
              <a:t>En likvärdig utbildning innebär inte att undervisningen ska utformas på samma sätt </a:t>
            </a:r>
            <a:r>
              <a:rPr lang="sv-SE" sz="1800" dirty="0" smtClean="0">
                <a:solidFill>
                  <a:schemeClr val="tx2"/>
                </a:solidFill>
              </a:rPr>
              <a:t>överallt* </a:t>
            </a:r>
            <a:r>
              <a:rPr lang="sv-SE" sz="1800" dirty="0">
                <a:solidFill>
                  <a:schemeClr val="tx2"/>
                </a:solidFill>
              </a:rPr>
              <a:t>eller att skolans resurser ska fördelas lika. </a:t>
            </a:r>
            <a:r>
              <a:rPr lang="sv-SE" sz="1800" dirty="0" smtClean="0">
                <a:solidFill>
                  <a:schemeClr val="tx2"/>
                </a:solidFill>
              </a:rPr>
              <a:t/>
            </a:r>
            <a:br>
              <a:rPr lang="sv-SE" sz="1800" dirty="0" smtClean="0">
                <a:solidFill>
                  <a:schemeClr val="tx2"/>
                </a:solidFill>
              </a:rPr>
            </a:br>
            <a:r>
              <a:rPr lang="sv-SE" sz="1800" dirty="0" smtClean="0">
                <a:solidFill>
                  <a:schemeClr val="tx2"/>
                </a:solidFill>
              </a:rPr>
              <a:t/>
            </a:r>
            <a:br>
              <a:rPr lang="sv-SE" sz="1800" dirty="0" smtClean="0">
                <a:solidFill>
                  <a:schemeClr val="tx2"/>
                </a:solidFill>
              </a:rPr>
            </a:br>
            <a:r>
              <a:rPr lang="sv-SE" sz="1800" dirty="0" smtClean="0">
                <a:solidFill>
                  <a:schemeClr val="tx2"/>
                </a:solidFill>
              </a:rPr>
              <a:t>Hänsyn </a:t>
            </a:r>
            <a:r>
              <a:rPr lang="sv-SE" sz="1800" dirty="0">
                <a:solidFill>
                  <a:schemeClr val="tx2"/>
                </a:solidFill>
              </a:rPr>
              <a:t>ska tas till elev­ernas olika förutsättningar, behov och kunskapsnivå. </a:t>
            </a:r>
            <a:endParaRPr lang="sv-SE" sz="1800" dirty="0" smtClean="0">
              <a:solidFill>
                <a:schemeClr val="tx2"/>
              </a:solidFill>
            </a:endParaRPr>
          </a:p>
          <a:p>
            <a:endParaRPr lang="sv-SE" sz="1800" dirty="0">
              <a:solidFill>
                <a:schemeClr val="tx2"/>
              </a:solidFill>
            </a:endParaRPr>
          </a:p>
          <a:p>
            <a:r>
              <a:rPr lang="sv-SE" sz="1800" dirty="0" smtClean="0">
                <a:solidFill>
                  <a:schemeClr val="tx2"/>
                </a:solidFill>
              </a:rPr>
              <a:t>Det </a:t>
            </a:r>
            <a:r>
              <a:rPr lang="sv-SE" sz="1800" dirty="0">
                <a:solidFill>
                  <a:schemeClr val="tx2"/>
                </a:solidFill>
              </a:rPr>
              <a:t>finns också olika vägar att nå målen. Särskild uppmärksamhet ska ägnas åt de elever som av olika anledningar har svårigheter att nå målen för utbildningen. </a:t>
            </a:r>
            <a:endParaRPr lang="sv-SE" sz="1800" dirty="0" smtClean="0">
              <a:solidFill>
                <a:schemeClr val="tx2"/>
              </a:solidFill>
            </a:endParaRPr>
          </a:p>
          <a:p>
            <a:endParaRPr lang="sv-SE" sz="1800" dirty="0">
              <a:solidFill>
                <a:schemeClr val="tx2"/>
              </a:solidFill>
            </a:endParaRPr>
          </a:p>
          <a:p>
            <a:r>
              <a:rPr lang="sv-SE" sz="1800" dirty="0" smtClean="0">
                <a:solidFill>
                  <a:schemeClr val="tx2"/>
                </a:solidFill>
              </a:rPr>
              <a:t>Därför </a:t>
            </a:r>
            <a:r>
              <a:rPr lang="sv-SE" sz="1800" dirty="0">
                <a:solidFill>
                  <a:schemeClr val="tx2"/>
                </a:solidFill>
              </a:rPr>
              <a:t>kan undervisningen aldrig utformas lika för alla. Skolan har ett särskilt ansvar för elever med funktionsnedsättning.</a:t>
            </a:r>
          </a:p>
          <a:p>
            <a:endParaRPr lang="sv-SE" sz="1800" dirty="0" smtClean="0">
              <a:solidFill>
                <a:schemeClr val="accent6"/>
              </a:solidFill>
            </a:endParaRPr>
          </a:p>
          <a:p>
            <a:r>
              <a:rPr lang="sv-SE" sz="1800" dirty="0" smtClean="0"/>
              <a:t>Därför inte heller bedömningen.*</a:t>
            </a:r>
            <a:endParaRPr lang="sv-SE"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nummer 1"/>
          <p:cNvSpPr>
            <a:spLocks noGrp="1"/>
          </p:cNvSpPr>
          <p:nvPr>
            <p:ph type="sldNum" sz="quarter" idx="12"/>
          </p:nvPr>
        </p:nvSpPr>
        <p:spPr/>
        <p:txBody>
          <a:bodyPr/>
          <a:lstStyle/>
          <a:p>
            <a:pPr>
              <a:defRPr/>
            </a:pPr>
            <a:fld id="{EDD129D3-705F-41D1-BCCB-55E337D19E1C}" type="slidenum">
              <a:rPr lang="sv-SE" smtClean="0"/>
              <a:pPr>
                <a:defRPr/>
              </a:pPr>
              <a:t>7</a:t>
            </a:fld>
            <a:endParaRPr lang="sv-SE" dirty="0"/>
          </a:p>
        </p:txBody>
      </p:sp>
      <p:sp>
        <p:nvSpPr>
          <p:cNvPr id="3" name="textruta 2"/>
          <p:cNvSpPr txBox="1"/>
          <p:nvPr/>
        </p:nvSpPr>
        <p:spPr>
          <a:xfrm>
            <a:off x="395536" y="826083"/>
            <a:ext cx="8136904" cy="3600986"/>
          </a:xfrm>
          <a:prstGeom prst="rect">
            <a:avLst/>
          </a:prstGeom>
          <a:noFill/>
        </p:spPr>
        <p:txBody>
          <a:bodyPr wrap="square" rtlCol="0">
            <a:spAutoFit/>
          </a:bodyPr>
          <a:lstStyle/>
          <a:p>
            <a:r>
              <a:rPr lang="sv-SE" b="1" dirty="0" smtClean="0"/>
              <a:t>Läroplanen för gymnasiet </a:t>
            </a:r>
            <a:r>
              <a:rPr lang="sv-SE" dirty="0" smtClean="0"/>
              <a:t> sid 10</a:t>
            </a:r>
          </a:p>
          <a:p>
            <a:endParaRPr lang="sv-SE" dirty="0" smtClean="0"/>
          </a:p>
          <a:p>
            <a:r>
              <a:rPr lang="sv-SE" sz="1800" b="1" dirty="0"/>
              <a:t>Alla som arbetar i skolan </a:t>
            </a:r>
            <a:r>
              <a:rPr lang="sv-SE" sz="1800" b="1" dirty="0" smtClean="0"/>
              <a:t>ska:</a:t>
            </a:r>
          </a:p>
          <a:p>
            <a:endParaRPr lang="sv-SE" sz="1800" dirty="0"/>
          </a:p>
          <a:p>
            <a:pPr marL="177800" indent="-177800"/>
            <a:r>
              <a:rPr lang="sv-SE" sz="1800" dirty="0"/>
              <a:t>• ge stöd och stimulans till alla elever så att de utvecklas så långt som möjligt,</a:t>
            </a:r>
          </a:p>
          <a:p>
            <a:pPr marL="177800" indent="-177800"/>
            <a:r>
              <a:rPr lang="sv-SE" sz="1800" dirty="0"/>
              <a:t>• uppmärksamma och stödja elever som är i behov av särskilt stöd, och</a:t>
            </a:r>
          </a:p>
          <a:p>
            <a:pPr marL="177800" indent="-177800"/>
            <a:r>
              <a:rPr lang="sv-SE" sz="1800" dirty="0"/>
              <a:t>• samverka för att göra skolan till en god miljö för utveckling och lärande</a:t>
            </a:r>
            <a:r>
              <a:rPr lang="sv-SE" sz="1800" dirty="0" smtClean="0"/>
              <a:t>.</a:t>
            </a:r>
          </a:p>
          <a:p>
            <a:pPr marL="177800" indent="-177800"/>
            <a:endParaRPr lang="sv-SE" sz="1800" dirty="0"/>
          </a:p>
          <a:p>
            <a:r>
              <a:rPr lang="sv-SE" sz="1800" b="1" dirty="0"/>
              <a:t>Läraren </a:t>
            </a:r>
            <a:r>
              <a:rPr lang="sv-SE" sz="1800" b="1" dirty="0" smtClean="0"/>
              <a:t>ska:</a:t>
            </a:r>
          </a:p>
          <a:p>
            <a:endParaRPr lang="sv-SE" sz="1800" dirty="0"/>
          </a:p>
          <a:p>
            <a:pPr marL="177800" indent="-177800"/>
            <a:r>
              <a:rPr lang="sv-SE" sz="1800" dirty="0"/>
              <a:t>• utgå från den enskilda elevens behov, förutsättningar, erfarenheter och </a:t>
            </a:r>
            <a:r>
              <a:rPr lang="sv-SE" sz="1800" dirty="0" smtClean="0"/>
              <a:t>tänkande</a:t>
            </a:r>
            <a:r>
              <a:rPr lang="sv-SE" sz="1800"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8</a:t>
            </a:fld>
            <a:endParaRPr lang="sv-SE"/>
          </a:p>
        </p:txBody>
      </p:sp>
      <p:sp>
        <p:nvSpPr>
          <p:cNvPr id="4" name="textruta 3"/>
          <p:cNvSpPr txBox="1"/>
          <p:nvPr/>
        </p:nvSpPr>
        <p:spPr>
          <a:xfrm>
            <a:off x="467544" y="908720"/>
            <a:ext cx="8280920" cy="5016758"/>
          </a:xfrm>
          <a:prstGeom prst="rect">
            <a:avLst/>
          </a:prstGeom>
          <a:noFill/>
        </p:spPr>
        <p:txBody>
          <a:bodyPr wrap="square" rtlCol="0">
            <a:spAutoFit/>
          </a:bodyPr>
          <a:lstStyle/>
          <a:p>
            <a:r>
              <a:rPr lang="sv-SE" b="1" dirty="0"/>
              <a:t>En elevs individuella studieplan ska, när det är aktuellt, </a:t>
            </a:r>
            <a:r>
              <a:rPr lang="sv-SE" b="1" dirty="0" smtClean="0"/>
              <a:t>innehålla uppgifter om:</a:t>
            </a:r>
          </a:p>
          <a:p>
            <a:pPr marL="342900" indent="-342900">
              <a:buFont typeface="Arial" panose="020B0604020202020204" pitchFamily="34" charset="0"/>
              <a:buChar char="•"/>
            </a:pPr>
            <a:endParaRPr lang="sv-SE" sz="2000" dirty="0" smtClean="0"/>
          </a:p>
          <a:p>
            <a:pPr marL="285750" indent="-285750">
              <a:buFont typeface="Arial" panose="020B0604020202020204" pitchFamily="34" charset="0"/>
              <a:buChar char="•"/>
            </a:pPr>
            <a:r>
              <a:rPr lang="sv-SE" sz="1800" dirty="0" smtClean="0"/>
              <a:t>vilken </a:t>
            </a:r>
            <a:r>
              <a:rPr lang="sv-SE" sz="1800" dirty="0"/>
              <a:t>studieväg eleven går på och om de val av kurser eller ämnesområden som </a:t>
            </a:r>
            <a:r>
              <a:rPr lang="sv-SE" sz="1800" dirty="0" smtClean="0"/>
              <a:t>eleven har </a:t>
            </a:r>
            <a:r>
              <a:rPr lang="sv-SE" sz="1800" dirty="0"/>
              <a:t>gjort</a:t>
            </a:r>
            <a:r>
              <a:rPr lang="sv-SE" sz="1800" dirty="0" smtClean="0"/>
              <a:t>,</a:t>
            </a:r>
            <a:br>
              <a:rPr lang="sv-SE" sz="1800" dirty="0" smtClean="0"/>
            </a:br>
            <a:endParaRPr lang="sv-SE" sz="1800" dirty="0"/>
          </a:p>
          <a:p>
            <a:pPr marL="285750" indent="-285750">
              <a:buFont typeface="Arial" panose="020B0604020202020204" pitchFamily="34" charset="0"/>
              <a:buChar char="•"/>
            </a:pPr>
            <a:r>
              <a:rPr lang="sv-SE" sz="1800" dirty="0" smtClean="0"/>
              <a:t>huruvida </a:t>
            </a:r>
            <a:r>
              <a:rPr lang="sv-SE" sz="1800" dirty="0"/>
              <a:t>eleven följer ett fullständigt eller utökat program</a:t>
            </a:r>
            <a:r>
              <a:rPr lang="sv-SE" sz="1800" dirty="0" smtClean="0"/>
              <a:t>,</a:t>
            </a:r>
            <a:br>
              <a:rPr lang="sv-SE" sz="1800" dirty="0" smtClean="0"/>
            </a:br>
            <a:endParaRPr lang="sv-SE" sz="1800" dirty="0"/>
          </a:p>
          <a:p>
            <a:pPr marL="285750" indent="-285750">
              <a:buFont typeface="Arial" panose="020B0604020202020204" pitchFamily="34" charset="0"/>
              <a:buChar char="•"/>
            </a:pPr>
            <a:r>
              <a:rPr lang="sv-SE" sz="1800" dirty="0" smtClean="0"/>
              <a:t>vilka </a:t>
            </a:r>
            <a:r>
              <a:rPr lang="sv-SE" sz="1800" dirty="0"/>
              <a:t>kurser som ingår i elevens fullständiga program och, om eleven följer ett </a:t>
            </a:r>
            <a:r>
              <a:rPr lang="sv-SE" sz="1800" dirty="0" smtClean="0"/>
              <a:t>utökat program</a:t>
            </a:r>
            <a:r>
              <a:rPr lang="sv-SE" sz="1800" dirty="0"/>
              <a:t>, vilka kurser som ligger utanför det fullständiga programmet</a:t>
            </a:r>
            <a:r>
              <a:rPr lang="sv-SE" sz="1800" dirty="0" smtClean="0"/>
              <a:t>,</a:t>
            </a:r>
            <a:br>
              <a:rPr lang="sv-SE" sz="1800" dirty="0" smtClean="0"/>
            </a:br>
            <a:endParaRPr lang="sv-SE" sz="1800" dirty="0"/>
          </a:p>
          <a:p>
            <a:pPr marL="285750" indent="-285750">
              <a:buFont typeface="Arial" panose="020B0604020202020204" pitchFamily="34" charset="0"/>
              <a:buChar char="•"/>
            </a:pPr>
            <a:r>
              <a:rPr lang="sv-SE" sz="1800" dirty="0" smtClean="0"/>
              <a:t>huruvida </a:t>
            </a:r>
            <a:r>
              <a:rPr lang="sv-SE" sz="1800" dirty="0"/>
              <a:t>eleven följer ett individuellt anpassat program och i så fall vilka kurser </a:t>
            </a:r>
            <a:r>
              <a:rPr lang="sv-SE" sz="1800" dirty="0" smtClean="0"/>
              <a:t>som har </a:t>
            </a:r>
            <a:r>
              <a:rPr lang="sv-SE" sz="1800" dirty="0"/>
              <a:t>bytts ut</a:t>
            </a:r>
            <a:r>
              <a:rPr lang="sv-SE" sz="1800" dirty="0" smtClean="0"/>
              <a:t>,</a:t>
            </a:r>
            <a:br>
              <a:rPr lang="sv-SE" sz="1800" dirty="0" smtClean="0"/>
            </a:br>
            <a:endParaRPr lang="sv-SE" sz="1800" dirty="0"/>
          </a:p>
          <a:p>
            <a:pPr marL="285750" indent="-285750">
              <a:buFont typeface="Arial" panose="020B0604020202020204" pitchFamily="34" charset="0"/>
              <a:buChar char="•"/>
            </a:pPr>
            <a:r>
              <a:rPr lang="sv-SE" sz="1800" dirty="0" smtClean="0"/>
              <a:t>huruvida </a:t>
            </a:r>
            <a:r>
              <a:rPr lang="sv-SE" sz="1800" dirty="0"/>
              <a:t>eleven följer ett reducerat program och i vilken omfattning samt om </a:t>
            </a:r>
            <a:r>
              <a:rPr lang="sv-SE" sz="1800" dirty="0" smtClean="0"/>
              <a:t>möjligt vilka </a:t>
            </a:r>
            <a:r>
              <a:rPr lang="sv-SE" sz="1800" dirty="0"/>
              <a:t>kurser som har tagits bort</a:t>
            </a:r>
            <a:r>
              <a:rPr lang="sv-SE" sz="1800" dirty="0" smtClean="0"/>
              <a:t>,</a:t>
            </a:r>
            <a:br>
              <a:rPr lang="sv-SE" sz="1800" dirty="0" smtClean="0"/>
            </a:br>
            <a:endParaRPr lang="sv-SE" sz="1800" dirty="0"/>
          </a:p>
        </p:txBody>
      </p:sp>
      <p:sp>
        <p:nvSpPr>
          <p:cNvPr id="5" name="textruta 4"/>
          <p:cNvSpPr txBox="1"/>
          <p:nvPr/>
        </p:nvSpPr>
        <p:spPr>
          <a:xfrm>
            <a:off x="467544" y="116632"/>
            <a:ext cx="4536504" cy="461665"/>
          </a:xfrm>
          <a:prstGeom prst="rect">
            <a:avLst/>
          </a:prstGeom>
          <a:noFill/>
        </p:spPr>
        <p:txBody>
          <a:bodyPr wrap="square" rtlCol="0">
            <a:spAutoFit/>
          </a:bodyPr>
          <a:lstStyle/>
          <a:p>
            <a:r>
              <a:rPr lang="sv-SE" b="1" dirty="0" smtClean="0">
                <a:solidFill>
                  <a:schemeClr val="bg1"/>
                </a:solidFill>
              </a:rPr>
              <a:t>Individuell studieplan</a:t>
            </a:r>
            <a:endParaRPr lang="sv-SE" b="1" dirty="0">
              <a:solidFill>
                <a:schemeClr val="bg1"/>
              </a:solidFill>
            </a:endParaRPr>
          </a:p>
        </p:txBody>
      </p:sp>
    </p:spTree>
    <p:extLst>
      <p:ext uri="{BB962C8B-B14F-4D97-AF65-F5344CB8AC3E}">
        <p14:creationId xmlns:p14="http://schemas.microsoft.com/office/powerpoint/2010/main" val="34900138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bildnummer 2"/>
          <p:cNvSpPr>
            <a:spLocks noGrp="1"/>
          </p:cNvSpPr>
          <p:nvPr>
            <p:ph type="sldNum" sz="quarter" idx="12"/>
          </p:nvPr>
        </p:nvSpPr>
        <p:spPr/>
        <p:txBody>
          <a:bodyPr/>
          <a:lstStyle/>
          <a:p>
            <a:pPr>
              <a:defRPr/>
            </a:pPr>
            <a:fld id="{58F5D5EF-C4C6-4EE0-8C41-7C3F9C769EC9}" type="slidenum">
              <a:rPr lang="sv-SE" smtClean="0"/>
              <a:pPr>
                <a:defRPr/>
              </a:pPr>
              <a:t>9</a:t>
            </a:fld>
            <a:endParaRPr lang="sv-SE"/>
          </a:p>
        </p:txBody>
      </p:sp>
      <p:sp>
        <p:nvSpPr>
          <p:cNvPr id="4" name="textruta 3"/>
          <p:cNvSpPr txBox="1"/>
          <p:nvPr/>
        </p:nvSpPr>
        <p:spPr>
          <a:xfrm>
            <a:off x="467544" y="908720"/>
            <a:ext cx="8280920" cy="4347344"/>
          </a:xfrm>
          <a:prstGeom prst="rect">
            <a:avLst/>
          </a:prstGeom>
          <a:noFill/>
        </p:spPr>
        <p:txBody>
          <a:bodyPr wrap="square" rtlCol="0">
            <a:spAutoFit/>
          </a:bodyPr>
          <a:lstStyle/>
          <a:p>
            <a:r>
              <a:rPr lang="sv-SE" b="1" dirty="0"/>
              <a:t>f</a:t>
            </a:r>
            <a:r>
              <a:rPr lang="sv-SE" b="1" dirty="0" smtClean="0"/>
              <a:t>orts. En </a:t>
            </a:r>
            <a:r>
              <a:rPr lang="sv-SE" b="1" dirty="0"/>
              <a:t>elevs individuella studieplan ska, när det är aktuellt, </a:t>
            </a:r>
            <a:r>
              <a:rPr lang="sv-SE" b="1" dirty="0" smtClean="0"/>
              <a:t>innehålla uppgifter om:</a:t>
            </a:r>
          </a:p>
          <a:p>
            <a:endParaRPr lang="sv-SE" b="1" dirty="0" smtClean="0"/>
          </a:p>
          <a:p>
            <a:pPr marL="285750" indent="-285750">
              <a:buFont typeface="Arial" panose="020B0604020202020204" pitchFamily="34" charset="0"/>
              <a:buChar char="•"/>
            </a:pPr>
            <a:r>
              <a:rPr lang="sv-SE" sz="2000" dirty="0"/>
              <a:t>elevens studier i grundskolans ämnen, </a:t>
            </a:r>
            <a:r>
              <a:rPr lang="sv-SE" sz="2000" dirty="0" smtClean="0"/>
              <a:t>och</a:t>
            </a:r>
            <a:br>
              <a:rPr lang="sv-SE" sz="2000" dirty="0" smtClean="0"/>
            </a:br>
            <a:endParaRPr lang="sv-SE" sz="2000" dirty="0"/>
          </a:p>
          <a:p>
            <a:pPr marL="285750" indent="-285750">
              <a:buFont typeface="Arial" panose="020B0604020202020204" pitchFamily="34" charset="0"/>
              <a:buChar char="•"/>
            </a:pPr>
            <a:r>
              <a:rPr lang="sv-SE" sz="2000" dirty="0"/>
              <a:t>andra insatser som är gynnsamma för elevens kunskapsutveckling och som är avsedda att ingå i utbildningen om eleven följer ett introduktionsprogram</a:t>
            </a:r>
            <a:r>
              <a:rPr lang="sv-SE" sz="2000" dirty="0" smtClean="0"/>
              <a:t>.</a:t>
            </a:r>
          </a:p>
          <a:p>
            <a:endParaRPr lang="sv-SE" sz="2000" dirty="0"/>
          </a:p>
          <a:p>
            <a:endParaRPr lang="sv-SE" sz="2000" dirty="0" smtClean="0"/>
          </a:p>
          <a:p>
            <a:endParaRPr lang="sv-SE" sz="2000" dirty="0"/>
          </a:p>
          <a:p>
            <a:pPr marL="177800" indent="-177800"/>
            <a:endParaRPr lang="sv-SE" sz="1050" i="1" dirty="0"/>
          </a:p>
          <a:p>
            <a:pPr marL="177800" indent="-177800"/>
            <a:r>
              <a:rPr lang="sv-SE" sz="1400" i="1" dirty="0"/>
              <a:t>(Skolverket 2012, Den individuella studieplanen i gymnasieskolan, sid  4)</a:t>
            </a:r>
            <a:endParaRPr lang="sv-SE" sz="1400" dirty="0"/>
          </a:p>
          <a:p>
            <a:pPr marL="342900" indent="-342900">
              <a:buFont typeface="Arial" panose="020B0604020202020204" pitchFamily="34" charset="0"/>
              <a:buChar char="•"/>
            </a:pPr>
            <a:endParaRPr lang="sv-SE" sz="2000" dirty="0" smtClean="0"/>
          </a:p>
        </p:txBody>
      </p:sp>
      <p:sp>
        <p:nvSpPr>
          <p:cNvPr id="5" name="textruta 4"/>
          <p:cNvSpPr txBox="1"/>
          <p:nvPr/>
        </p:nvSpPr>
        <p:spPr>
          <a:xfrm>
            <a:off x="467544" y="116632"/>
            <a:ext cx="4536504" cy="461665"/>
          </a:xfrm>
          <a:prstGeom prst="rect">
            <a:avLst/>
          </a:prstGeom>
          <a:noFill/>
        </p:spPr>
        <p:txBody>
          <a:bodyPr wrap="square" rtlCol="0">
            <a:spAutoFit/>
          </a:bodyPr>
          <a:lstStyle/>
          <a:p>
            <a:r>
              <a:rPr lang="sv-SE" b="1" dirty="0" smtClean="0">
                <a:solidFill>
                  <a:schemeClr val="bg1"/>
                </a:solidFill>
              </a:rPr>
              <a:t>Individuell studieplan</a:t>
            </a:r>
            <a:endParaRPr lang="sv-SE" b="1" dirty="0">
              <a:solidFill>
                <a:schemeClr val="bg1"/>
              </a:solidFill>
            </a:endParaRPr>
          </a:p>
        </p:txBody>
      </p:sp>
    </p:spTree>
    <p:extLst>
      <p:ext uri="{BB962C8B-B14F-4D97-AF65-F5344CB8AC3E}">
        <p14:creationId xmlns:p14="http://schemas.microsoft.com/office/powerpoint/2010/main" val="2662214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st 2">
  <a:themeElements>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m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Arial" charset="0"/>
            <a:ea typeface="ヒラギノ角ゴ Pro W3" pitchFamily="32" charset="-128"/>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3341</TotalTime>
  <Words>1221</Words>
  <Application>Microsoft Macintosh PowerPoint</Application>
  <PresentationFormat>Bildspel på skärmen (4:3)</PresentationFormat>
  <Paragraphs>258</Paragraphs>
  <Slides>26</Slides>
  <Notes>1</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26</vt:i4>
      </vt:variant>
    </vt:vector>
  </HeadingPairs>
  <TitlesOfParts>
    <vt:vector size="29" baseType="lpstr">
      <vt:lpstr>Arial</vt:lpstr>
      <vt:lpstr>ヒラギノ角ゴ Pro W3</vt:lpstr>
      <vt:lpstr>Test 2</vt:lpstr>
      <vt:lpstr>PowerPoint-presentation</vt:lpstr>
      <vt:lpstr>Tillgänglighet en fråga för elevhälsan</vt:lpstr>
      <vt:lpstr>Vem vinner på en plan?</vt:lpstr>
      <vt:lpstr>PowerPoint-presentation</vt:lpstr>
      <vt:lpstr>PowerPoint-presentation</vt:lpstr>
      <vt:lpstr>PowerPoint-presentation</vt:lpstr>
      <vt:lpstr>PowerPoint-presentation</vt:lpstr>
      <vt:lpstr>PowerPoint-presentation</vt:lpstr>
      <vt:lpstr>PowerPoint-presentation</vt:lpstr>
      <vt:lpstr>PowerPoint-presentation</vt:lpstr>
      <vt:lpstr>Anmälnings- och utredningsskyldighet</vt:lpstr>
      <vt:lpstr>PowerPoint-presentation</vt:lpstr>
      <vt:lpstr>Skollagen 3 kap 3§</vt:lpstr>
      <vt:lpstr> Läroplan gymnasiet sid 15</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SPM</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Sara Håkansson</dc:creator>
  <cp:lastModifiedBy>Tomas Gedda</cp:lastModifiedBy>
  <cp:revision>168</cp:revision>
  <cp:lastPrinted>2012-03-13T12:27:19Z</cp:lastPrinted>
  <dcterms:created xsi:type="dcterms:W3CDTF">2008-07-07T14:33:14Z</dcterms:created>
  <dcterms:modified xsi:type="dcterms:W3CDTF">2017-05-12T11:34:19Z</dcterms:modified>
</cp:coreProperties>
</file>